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675" r:id="rId5"/>
  </p:sldMasterIdLst>
  <p:notesMasterIdLst>
    <p:notesMasterId r:id="rId34"/>
  </p:notesMasterIdLst>
  <p:handoutMasterIdLst>
    <p:handoutMasterId r:id="rId35"/>
  </p:handoutMasterIdLst>
  <p:sldIdLst>
    <p:sldId id="325" r:id="rId6"/>
    <p:sldId id="362" r:id="rId7"/>
    <p:sldId id="356" r:id="rId8"/>
    <p:sldId id="357" r:id="rId9"/>
    <p:sldId id="363" r:id="rId10"/>
    <p:sldId id="358" r:id="rId11"/>
    <p:sldId id="364" r:id="rId12"/>
    <p:sldId id="361" r:id="rId13"/>
    <p:sldId id="365" r:id="rId14"/>
    <p:sldId id="360" r:id="rId15"/>
    <p:sldId id="359" r:id="rId16"/>
    <p:sldId id="366" r:id="rId17"/>
    <p:sldId id="370" r:id="rId18"/>
    <p:sldId id="371" r:id="rId19"/>
    <p:sldId id="375" r:id="rId20"/>
    <p:sldId id="383" r:id="rId21"/>
    <p:sldId id="382" r:id="rId22"/>
    <p:sldId id="381" r:id="rId23"/>
    <p:sldId id="380" r:id="rId24"/>
    <p:sldId id="379" r:id="rId25"/>
    <p:sldId id="378" r:id="rId26"/>
    <p:sldId id="369" r:id="rId27"/>
    <p:sldId id="367" r:id="rId28"/>
    <p:sldId id="341" r:id="rId29"/>
    <p:sldId id="368" r:id="rId30"/>
    <p:sldId id="372" r:id="rId31"/>
    <p:sldId id="384" r:id="rId32"/>
    <p:sldId id="331" r:id="rId3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7B"/>
    <a:srgbClr val="004D79"/>
    <a:srgbClr val="044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2447989-2669-4B47-8949-F095400A88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0DE6FD-0667-4AE6-9D52-A74E960A15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556DD-A590-400D-BDAF-C16B00AE7191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ACF0F1-FD96-413F-9044-8498A1E876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00A3D4-16EF-45FA-9BF9-E09D9582C2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B81CA-52CC-40B5-989C-5604D87CB2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278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AAEB7-B5F3-46D8-A82E-02575CD27C57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3E11-C3C8-444B-BB3D-B4F166CF8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5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DC05BEE-3835-436F-91C4-17E5EC1E0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9"/>
            <a:ext cx="12192000" cy="6858180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2AAC34D7-69D9-42F1-BAD4-8D52CE3E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3773" y="2443941"/>
            <a:ext cx="9144001" cy="1847297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E6BA5F68-94DB-46D7-9A5D-415610671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230" y="4291651"/>
            <a:ext cx="9143548" cy="466609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latin typeface="Agency FB" panose="020B0503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+mn-lt"/>
              </a:defRPr>
            </a:lvl2pPr>
            <a:lvl3pPr algn="ctr">
              <a:defRPr>
                <a:solidFill>
                  <a:schemeClr val="bg1"/>
                </a:solidFill>
                <a:latin typeface="+mn-lt"/>
              </a:defRPr>
            </a:lvl3pPr>
            <a:lvl4pPr algn="ctr">
              <a:defRPr>
                <a:solidFill>
                  <a:schemeClr val="bg1"/>
                </a:solidFill>
                <a:latin typeface="+mn-lt"/>
              </a:defRPr>
            </a:lvl4pPr>
            <a:lvl5pPr algn="ctr"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Cliquer pour ajouter un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69222C-1DD6-490C-B9E0-F8E49FB930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715" y="5376586"/>
            <a:ext cx="1302570" cy="6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2477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417441"/>
            <a:ext cx="4114800" cy="440559"/>
          </a:xfrm>
          <a:prstGeom prst="rect">
            <a:avLst/>
          </a:prstGeom>
        </p:spPr>
        <p:txBody>
          <a:bodyPr anchor="ctr" anchorCtr="0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test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417440"/>
            <a:ext cx="2743200" cy="4405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e l'élément multimédia 2">
            <a:extLst>
              <a:ext uri="{FF2B5EF4-FFF2-40B4-BE49-F238E27FC236}">
                <a16:creationId xmlns:a16="http://schemas.microsoft.com/office/drawing/2014/main" id="{6A24894D-9186-4DE9-81BA-680E74A4D2FA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" y="551581"/>
            <a:ext cx="12191999" cy="57620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 baseline="0"/>
            </a:lvl1pPr>
          </a:lstStyle>
          <a:p>
            <a:r>
              <a:rPr lang="fr-FR"/>
              <a:t>Cliquer pour ajouter une vidéo</a:t>
            </a:r>
          </a:p>
        </p:txBody>
      </p:sp>
    </p:spTree>
    <p:extLst>
      <p:ext uri="{BB962C8B-B14F-4D97-AF65-F5344CB8AC3E}">
        <p14:creationId xmlns:p14="http://schemas.microsoft.com/office/powerpoint/2010/main" val="23205573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6EFC026-3B81-4C07-8978-1BE62B1FB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8"/>
            <a:ext cx="12192000" cy="6853532"/>
          </a:xfrm>
          <a:prstGeom prst="rect">
            <a:avLst/>
          </a:prstGeom>
        </p:spPr>
      </p:pic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E6BA5F68-94DB-46D7-9A5D-415610671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6227" y="3193233"/>
            <a:ext cx="6020757" cy="1565027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  <a:latin typeface="+mn-lt"/>
              </a:defRPr>
            </a:lvl2pPr>
            <a:lvl3pPr algn="ctr">
              <a:defRPr>
                <a:solidFill>
                  <a:schemeClr val="bg1"/>
                </a:solidFill>
                <a:latin typeface="+mn-lt"/>
              </a:defRPr>
            </a:lvl3pPr>
            <a:lvl4pPr algn="ctr">
              <a:defRPr>
                <a:solidFill>
                  <a:schemeClr val="bg1"/>
                </a:solidFill>
                <a:latin typeface="+mn-lt"/>
              </a:defRPr>
            </a:lvl4pPr>
            <a:lvl5pPr algn="ctr"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Cliquer pour ajouter les informations de contact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23C0EC-201E-43C3-AA56-8EE0A1F3C5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715" y="5376586"/>
            <a:ext cx="1302570" cy="6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3142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A0368A-C293-4528-ACB8-C25A4B3408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1680" cy="6857999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2AAC34D7-69D9-42F1-BAD4-8D52CE3E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3773" y="2443941"/>
            <a:ext cx="9144001" cy="1847297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E6BA5F68-94DB-46D7-9A5D-415610671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230" y="4291651"/>
            <a:ext cx="9143548" cy="466609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  <a:latin typeface="+mn-lt"/>
              </a:defRPr>
            </a:lvl2pPr>
            <a:lvl3pPr algn="ctr">
              <a:defRPr>
                <a:solidFill>
                  <a:schemeClr val="bg1"/>
                </a:solidFill>
                <a:latin typeface="+mn-lt"/>
              </a:defRPr>
            </a:lvl3pPr>
            <a:lvl4pPr algn="ctr">
              <a:defRPr>
                <a:solidFill>
                  <a:schemeClr val="bg1"/>
                </a:solidFill>
                <a:latin typeface="+mn-lt"/>
              </a:defRPr>
            </a:lvl4pPr>
            <a:lvl5pPr algn="ctr"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Cliquer pour ajouter un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69222C-1DD6-490C-B9E0-F8E49FB93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715" y="5376586"/>
            <a:ext cx="1302570" cy="6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6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6AC7B99-97FA-47E9-9468-50D2B334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"/>
            <a:ext cx="12192000" cy="6858180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3979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14 &amp; 15 Septembre 2022 - Personnel Administratif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37634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046458-7A98-43D3-A56F-5986E86E4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553" y="2629352"/>
            <a:ext cx="8408880" cy="1599304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AJOUTER UN TITRE</a:t>
            </a:r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7ED4454C-B2CC-448F-957C-9EC6707621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1673" y="1357040"/>
            <a:ext cx="928655" cy="7647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24">
                <a:solidFill>
                  <a:schemeClr val="bg1"/>
                </a:solidFill>
              </a:defRPr>
            </a:lvl1pPr>
          </a:lstStyle>
          <a:p>
            <a:r>
              <a:rPr lang="fr-FR"/>
              <a:t>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3247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3979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14 &amp; 15 Septembre 2022 - Personnel Administratif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37634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7D38B-0949-456D-BE12-4A320C89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071" y="710039"/>
            <a:ext cx="11609859" cy="95856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56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8D001943-5404-4407-815B-779875CF22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54" y="1846279"/>
            <a:ext cx="11609100" cy="430173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129"/>
            </a:lvl2pPr>
            <a:lvl3pPr>
              <a:defRPr sz="1824"/>
            </a:lvl3pPr>
            <a:lvl4pPr>
              <a:defRPr sz="1673"/>
            </a:lvl4pPr>
            <a:lvl5pPr>
              <a:defRPr sz="1520"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8138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3979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14 &amp; 15 Septembre 2022 - Personnel Administratif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37634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7B2996-5214-48D6-8463-CD8CA65B64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1073" y="1846371"/>
            <a:ext cx="11609859" cy="4301594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7D38B-0949-456D-BE12-4A320C89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071" y="710039"/>
            <a:ext cx="11609859" cy="95856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56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68114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3979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14 &amp; 15 Septembre 2022 - Personnel Administratif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37634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7B2996-5214-48D6-8463-CD8CA65B64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1071" y="1846372"/>
            <a:ext cx="5718475" cy="20470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7D38B-0949-456D-BE12-4A320C89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071" y="710039"/>
            <a:ext cx="11609859" cy="95856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56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D33C8A0C-5E26-4EA4-8553-66EE4FEDD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1071" y="4022760"/>
            <a:ext cx="5718475" cy="2125201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6C7969FD-6DAC-41C2-BF5A-2024C37504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2455" y="1846372"/>
            <a:ext cx="5718475" cy="20470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73AD41B3-141B-4C53-87AF-EDB09D124D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82455" y="4022764"/>
            <a:ext cx="5718475" cy="2125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99150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3979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52"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14 &amp; 15 Septembre 2022 - Personnel Administratif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37634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7D38B-0949-456D-BE12-4A320C89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071" y="710039"/>
            <a:ext cx="11609859" cy="95856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56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97AA0392-6F69-4D4C-AF30-665068F7A6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51" y="1846279"/>
            <a:ext cx="5709426" cy="430173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129"/>
            </a:lvl2pPr>
            <a:lvl3pPr>
              <a:defRPr sz="1824"/>
            </a:lvl3pPr>
            <a:lvl4pPr>
              <a:defRPr sz="1673"/>
            </a:lvl4pPr>
            <a:lvl5pPr>
              <a:defRPr sz="1520"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F52C95F2-DDAE-4F4A-A5BC-F1E4647A0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126" y="1846233"/>
            <a:ext cx="5709806" cy="429940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129"/>
            </a:lvl2pPr>
            <a:lvl3pPr>
              <a:defRPr sz="1824"/>
            </a:lvl3pPr>
            <a:lvl4pPr>
              <a:defRPr sz="1673"/>
            </a:lvl4pPr>
            <a:lvl5pPr>
              <a:defRPr sz="1520"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2622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2 image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3979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14 &amp; 15 Septembre 2022 - Personnel Administratif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37634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7B2996-5214-48D6-8463-CD8CA65B64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1072" y="1846412"/>
            <a:ext cx="5709425" cy="2113912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7D38B-0949-456D-BE12-4A320C89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071" y="710039"/>
            <a:ext cx="11609859" cy="95856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56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8EE36E32-D378-4E27-BC88-CA37DF63572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1072" y="3997139"/>
            <a:ext cx="5709425" cy="2148497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D86563C-D223-4CD8-AE6E-B0F7CE0A1E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126" y="1846233"/>
            <a:ext cx="5709806" cy="429940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129"/>
            </a:lvl2pPr>
            <a:lvl3pPr>
              <a:defRPr sz="1824"/>
            </a:lvl3pPr>
            <a:lvl4pPr>
              <a:defRPr sz="1673"/>
            </a:lvl4pPr>
            <a:lvl5pPr>
              <a:defRPr sz="1520"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6684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3979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14 &amp; 15 Septembre 2022 - Personnel Administratif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37634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7B2996-5214-48D6-8463-CD8CA65B64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544100"/>
            <a:ext cx="12192000" cy="5762323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403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417441"/>
            <a:ext cx="4114800" cy="440559"/>
          </a:xfrm>
          <a:prstGeom prst="rect">
            <a:avLst/>
          </a:prstGeom>
        </p:spPr>
        <p:txBody>
          <a:bodyPr anchor="ctr" anchorCtr="0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test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417440"/>
            <a:ext cx="2743200" cy="4405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7D38B-0949-456D-BE12-4A320C89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071" y="527733"/>
            <a:ext cx="11609859" cy="8305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56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8D001943-5404-4407-815B-779875CF22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54" y="1513203"/>
            <a:ext cx="11609100" cy="474927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129"/>
            </a:lvl2pPr>
            <a:lvl3pPr>
              <a:defRPr sz="1824"/>
            </a:lvl3pPr>
            <a:lvl4pPr>
              <a:defRPr sz="1673"/>
            </a:lvl4pPr>
            <a:lvl5pPr>
              <a:defRPr sz="1520"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3243396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3979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14 &amp; 15 Septembre 2022 - Personnel Administratif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37634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7B2996-5214-48D6-8463-CD8CA65B64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544104"/>
            <a:ext cx="6082268" cy="2884901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ED6FB949-92B2-4DCA-BEF0-C03E5D0011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2273" y="544100"/>
            <a:ext cx="6123459" cy="28849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9391C3FC-5F0C-4491-9378-0B1E3F84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8542" y="3429000"/>
            <a:ext cx="6123459" cy="28849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567B5E23-4A9B-4A46-AE73-4CEE33EAFC8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3729" y="3429001"/>
            <a:ext cx="6096000" cy="287923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47655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3979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14 &amp; 15 Septembre 2022 - Personnel Administratif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37634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'élément multimédia 2">
            <a:extLst>
              <a:ext uri="{FF2B5EF4-FFF2-40B4-BE49-F238E27FC236}">
                <a16:creationId xmlns:a16="http://schemas.microsoft.com/office/drawing/2014/main" id="{658AA4DC-6945-4830-9F05-7D94C02427BE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1" y="551581"/>
            <a:ext cx="12192000" cy="57620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 baseline="0"/>
            </a:lvl1pPr>
          </a:lstStyle>
          <a:p>
            <a:r>
              <a:rPr lang="fr-FR"/>
              <a:t>Cliquer pour ajouter une vidéo</a:t>
            </a:r>
          </a:p>
        </p:txBody>
      </p:sp>
    </p:spTree>
    <p:extLst>
      <p:ext uri="{BB962C8B-B14F-4D97-AF65-F5344CB8AC3E}">
        <p14:creationId xmlns:p14="http://schemas.microsoft.com/office/powerpoint/2010/main" val="3004838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lipart, carte de visite&#10;&#10;Description générée automatiquement">
            <a:extLst>
              <a:ext uri="{FF2B5EF4-FFF2-40B4-BE49-F238E27FC236}">
                <a16:creationId xmlns:a16="http://schemas.microsoft.com/office/drawing/2014/main" id="{DC4780A9-C072-4F27-8AAC-30EA78D0E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80" cy="6858000"/>
          </a:xfrm>
          <a:prstGeom prst="rect">
            <a:avLst/>
          </a:prstGeom>
        </p:spPr>
      </p:pic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E6BA5F68-94DB-46D7-9A5D-415610671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6227" y="3193233"/>
            <a:ext cx="6020757" cy="1565027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 algn="ctr">
              <a:defRPr>
                <a:solidFill>
                  <a:schemeClr val="bg1"/>
                </a:solidFill>
                <a:latin typeface="+mn-lt"/>
              </a:defRPr>
            </a:lvl2pPr>
            <a:lvl3pPr algn="ctr">
              <a:defRPr>
                <a:solidFill>
                  <a:schemeClr val="bg1"/>
                </a:solidFill>
                <a:latin typeface="+mn-lt"/>
              </a:defRPr>
            </a:lvl3pPr>
            <a:lvl4pPr algn="ctr">
              <a:defRPr>
                <a:solidFill>
                  <a:schemeClr val="bg1"/>
                </a:solidFill>
                <a:latin typeface="+mn-lt"/>
              </a:defRPr>
            </a:lvl4pPr>
            <a:lvl5pPr algn="ctr"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Cliquer pour ajouter les informations de contact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23C0EC-201E-43C3-AA56-8EE0A1F3C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715" y="5376586"/>
            <a:ext cx="1302570" cy="6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0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A4840CD-63E8-4C7A-BAEE-977C93E6F239}"/>
              </a:ext>
            </a:extLst>
          </p:cNvPr>
          <p:cNvSpPr/>
          <p:nvPr userDrawn="1"/>
        </p:nvSpPr>
        <p:spPr>
          <a:xfrm>
            <a:off x="0" y="0"/>
            <a:ext cx="4438650" cy="6858000"/>
          </a:xfrm>
          <a:prstGeom prst="rect">
            <a:avLst/>
          </a:prstGeom>
          <a:gradFill flip="none" rotWithShape="1">
            <a:gsLst>
              <a:gs pos="0">
                <a:srgbClr val="044772"/>
              </a:gs>
              <a:gs pos="100000">
                <a:srgbClr val="004D7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54D33D-542B-4EE2-A17F-A7CC405B0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22363"/>
            <a:ext cx="556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35A2B-B395-4832-9475-4CC5F1E43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4067174"/>
            <a:ext cx="5562600" cy="1190625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6657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74CEB-D9E2-4F54-87AB-1FCC1DFA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8CEE7D-07F5-40EC-AA8C-473CEE73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31" y="658027"/>
            <a:ext cx="11203536" cy="531749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3A50BB-FFA6-4A0A-B067-52A4C3FF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C2578E-772E-4C38-A310-B209B1A3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&amp; 15 Septembre 2022 - Personnel Administratif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8E63F0-63D0-4635-9052-C21BC913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5804-8DB5-4B49-9D1B-316FF53DB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28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8CD26-F80E-4B6D-8063-28F5AE76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6750"/>
            <a:ext cx="3932237" cy="145064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F5D407-278F-45DD-A1F5-D77A0BB7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27375F-BD84-4D4C-B26A-15823A18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788094-ACF5-4A24-93AE-DF5FF39B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0353" y="6317232"/>
            <a:ext cx="155462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BB34CD-F416-4491-A7A5-B213AAF8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&amp; 15 Septembre 2022 - Personnel Administratif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47BE83-C959-4AED-B48B-91907039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5804-8DB5-4B49-9D1B-316FF53DB0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BF6D9AD-4052-4343-8432-8542F2DF79A1}"/>
              </a:ext>
            </a:extLst>
          </p:cNvPr>
          <p:cNvSpPr txBox="1">
            <a:spLocks/>
          </p:cNvSpPr>
          <p:nvPr userDrawn="1"/>
        </p:nvSpPr>
        <p:spPr>
          <a:xfrm>
            <a:off x="0" y="18256"/>
            <a:ext cx="7400658" cy="47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8212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fficher, requin&#10;&#10;Description générée automatiquement">
            <a:extLst>
              <a:ext uri="{FF2B5EF4-FFF2-40B4-BE49-F238E27FC236}">
                <a16:creationId xmlns:a16="http://schemas.microsoft.com/office/drawing/2014/main" id="{744B2ECE-8428-4779-874D-42621FFA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"/>
            <a:ext cx="12192000" cy="6858180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3979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test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37634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046458-7A98-43D3-A56F-5986E86E4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553" y="2629352"/>
            <a:ext cx="8408880" cy="1599304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fr-FR"/>
              <a:t>AJOUTER UN TITRE</a:t>
            </a:r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7ED4454C-B2CC-448F-957C-9EC6707621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1673" y="1357040"/>
            <a:ext cx="928655" cy="7647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24">
                <a:solidFill>
                  <a:schemeClr val="bg1"/>
                </a:solidFill>
              </a:defRPr>
            </a:lvl1pPr>
          </a:lstStyle>
          <a:p>
            <a:r>
              <a:rPr lang="fr-FR"/>
              <a:t>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5252887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417441"/>
            <a:ext cx="4114800" cy="440559"/>
          </a:xfrm>
          <a:prstGeom prst="rect">
            <a:avLst/>
          </a:prstGeom>
        </p:spPr>
        <p:txBody>
          <a:bodyPr anchor="ctr" anchorCtr="0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test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417440"/>
            <a:ext cx="2743200" cy="4405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7D38B-0949-456D-BE12-4A320C89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071" y="527733"/>
            <a:ext cx="11609859" cy="8305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56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C69DE667-ECA5-44BF-8E36-71DE86C73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1073" y="1513203"/>
            <a:ext cx="11609859" cy="4749271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1110989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417441"/>
            <a:ext cx="4114800" cy="440559"/>
          </a:xfrm>
          <a:prstGeom prst="rect">
            <a:avLst/>
          </a:prstGeom>
        </p:spPr>
        <p:txBody>
          <a:bodyPr anchor="ctr" anchorCtr="0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test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417440"/>
            <a:ext cx="2743200" cy="4405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7D38B-0949-456D-BE12-4A320C89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071" y="527733"/>
            <a:ext cx="11609859" cy="8305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56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57FA0D56-F197-46F3-99D5-6ED82B0782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1071" y="1736987"/>
            <a:ext cx="5718475" cy="20470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E17FEB83-BCDE-43F9-9881-6EC84CF7F09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1071" y="3913375"/>
            <a:ext cx="5718475" cy="2125201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148A5EAD-327B-4229-8303-1C5366BA76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2455" y="1736987"/>
            <a:ext cx="5718475" cy="20470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906039BD-4818-4A15-AFD7-F5F2AB3F25C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82455" y="3913380"/>
            <a:ext cx="5718475" cy="2125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99811172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417441"/>
            <a:ext cx="4114800" cy="440559"/>
          </a:xfrm>
          <a:prstGeom prst="rect">
            <a:avLst/>
          </a:prstGeom>
        </p:spPr>
        <p:txBody>
          <a:bodyPr anchor="ctr" anchorCtr="0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test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417440"/>
            <a:ext cx="2743200" cy="4405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7D38B-0949-456D-BE12-4A320C89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071" y="527733"/>
            <a:ext cx="11609859" cy="8305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56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6D634F3-A9C3-4C2D-AFED-2D78A0E5B4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51" y="1504088"/>
            <a:ext cx="5709426" cy="48261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129"/>
            </a:lvl2pPr>
            <a:lvl3pPr>
              <a:defRPr sz="1824"/>
            </a:lvl3pPr>
            <a:lvl4pPr>
              <a:defRPr sz="1673"/>
            </a:lvl4pPr>
            <a:lvl5pPr>
              <a:defRPr sz="1520"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AC4EF57-AD2A-4BF7-93E4-20FB039651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126" y="1504228"/>
            <a:ext cx="5709806" cy="482357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129"/>
            </a:lvl2pPr>
            <a:lvl3pPr>
              <a:defRPr sz="1824"/>
            </a:lvl3pPr>
            <a:lvl4pPr>
              <a:defRPr sz="1673"/>
            </a:lvl4pPr>
            <a:lvl5pPr>
              <a:defRPr sz="1520"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591867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417441"/>
            <a:ext cx="4114800" cy="440559"/>
          </a:xfrm>
          <a:prstGeom prst="rect">
            <a:avLst/>
          </a:prstGeom>
        </p:spPr>
        <p:txBody>
          <a:bodyPr anchor="ctr" anchorCtr="0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test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417440"/>
            <a:ext cx="2743200" cy="4405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97D38B-0949-456D-BE12-4A320C89D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071" y="527733"/>
            <a:ext cx="11609859" cy="8305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56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Cliquer pour ajouter un titre</a:t>
            </a:r>
          </a:p>
        </p:txBody>
      </p:sp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CC4C9DF0-F492-4A92-B5D1-041C5B838E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1072" y="1513204"/>
            <a:ext cx="5709425" cy="2370077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90E1C34C-84E8-4217-96E0-65646379FA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1072" y="3892396"/>
            <a:ext cx="5709425" cy="23700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0FCA2DB-D41F-468D-849F-C89C02795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126" y="1513203"/>
            <a:ext cx="5709806" cy="474927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129"/>
            </a:lvl2pPr>
            <a:lvl3pPr>
              <a:defRPr sz="1824"/>
            </a:lvl3pPr>
            <a:lvl4pPr>
              <a:defRPr sz="1673"/>
            </a:lvl4pPr>
            <a:lvl5pPr>
              <a:defRPr sz="1520"/>
            </a:lvl5pPr>
          </a:lstStyle>
          <a:p>
            <a:pPr lvl="0"/>
            <a:r>
              <a:rPr lang="fr-FR"/>
              <a:t>Cliquer pour ajouter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1278500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417441"/>
            <a:ext cx="4114800" cy="440559"/>
          </a:xfrm>
          <a:prstGeom prst="rect">
            <a:avLst/>
          </a:prstGeom>
        </p:spPr>
        <p:txBody>
          <a:bodyPr anchor="ctr" anchorCtr="0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test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417440"/>
            <a:ext cx="2743200" cy="4405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2DCDA6B1-98C9-40E3-B355-4C01FA1C8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544099"/>
            <a:ext cx="12192000" cy="5791299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36964311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AE8A67D-5959-144A-87A1-EDB60A2F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071" y="6417441"/>
            <a:ext cx="4114800" cy="440559"/>
          </a:xfrm>
          <a:prstGeom prst="rect">
            <a:avLst/>
          </a:prstGeom>
        </p:spPr>
        <p:txBody>
          <a:bodyPr anchor="ctr" anchorCtr="0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fr-FR"/>
              <a:t>test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C03B439-735F-824A-8C6A-D62A63C4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732" y="6417440"/>
            <a:ext cx="2743200" cy="4405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A9B9F9E6-9D58-4FE7-9604-EDA957D92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44104"/>
            <a:ext cx="6100502" cy="2903126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5DC649BF-7804-432D-8391-2F6C39C4C4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27962" y="544103"/>
            <a:ext cx="6055038" cy="2903127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1072509A-5C58-4F48-A7EA-3DA6DE5789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7962" y="3447231"/>
            <a:ext cx="6055038" cy="2894015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E7AF7E4A-64FC-4103-8957-5B2CD78A64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02" y="3447230"/>
            <a:ext cx="6096000" cy="2888346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4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Cliquer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6934078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52C29AF-6D59-45F2-B20F-095B51263C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79"/>
            <a:ext cx="12192001" cy="68581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BEDFC5-4555-204B-80E1-FF13EAFA7514}"/>
              </a:ext>
            </a:extLst>
          </p:cNvPr>
          <p:cNvSpPr/>
          <p:nvPr/>
        </p:nvSpPr>
        <p:spPr>
          <a:xfrm>
            <a:off x="1" y="553018"/>
            <a:ext cx="12192000" cy="5751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3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7732" y="6408324"/>
            <a:ext cx="2743200" cy="44468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fr-FR" sz="1452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77F17D7-D0BA-454B-AEDF-050318E7C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48264"/>
              </p:ext>
            </p:extLst>
          </p:nvPr>
        </p:nvGraphicFramePr>
        <p:xfrm>
          <a:off x="291451" y="3821729"/>
          <a:ext cx="11609100" cy="359462"/>
        </p:xfrm>
        <a:graphic>
          <a:graphicData uri="http://schemas.openxmlformats.org/drawingml/2006/table">
            <a:tbl>
              <a:tblPr/>
              <a:tblGrid>
                <a:gridCol w="5804550">
                  <a:extLst>
                    <a:ext uri="{9D8B030D-6E8A-4147-A177-3AD203B41FA5}">
                      <a16:colId xmlns:a16="http://schemas.microsoft.com/office/drawing/2014/main" val="1935932942"/>
                    </a:ext>
                  </a:extLst>
                </a:gridCol>
                <a:gridCol w="5804550">
                  <a:extLst>
                    <a:ext uri="{9D8B030D-6E8A-4147-A177-3AD203B41FA5}">
                      <a16:colId xmlns:a16="http://schemas.microsoft.com/office/drawing/2014/main" val="945265531"/>
                    </a:ext>
                  </a:extLst>
                </a:gridCol>
              </a:tblGrid>
              <a:tr h="359462">
                <a:tc>
                  <a:txBody>
                    <a:bodyPr/>
                    <a:lstStyle/>
                    <a:p>
                      <a:endParaRPr lang="fr-FR" sz="1800">
                        <a:effectLst/>
                      </a:endParaRPr>
                    </a:p>
                  </a:txBody>
                  <a:tcPr marL="104271" marR="104271" marT="41476" marB="41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104271" marR="104271" marT="41476" marB="41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348158"/>
                  </a:ext>
                </a:extLst>
              </a:tr>
            </a:tbl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06F4468-C552-4D83-A786-B310F0F77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071" y="6408323"/>
            <a:ext cx="4114800" cy="444687"/>
          </a:xfrm>
          <a:prstGeom prst="rect">
            <a:avLst/>
          </a:prstGeom>
        </p:spPr>
        <p:txBody>
          <a:bodyPr anchor="ctr" anchorCtr="0"/>
          <a:lstStyle>
            <a:lvl1pPr>
              <a:defRPr sz="1452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/>
              <a:t>test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35B1A1-E0C6-455C-89AD-5DD599560C63}"/>
              </a:ext>
            </a:extLst>
          </p:cNvPr>
          <p:cNvSpPr/>
          <p:nvPr/>
        </p:nvSpPr>
        <p:spPr>
          <a:xfrm>
            <a:off x="0" y="483132"/>
            <a:ext cx="12183739" cy="592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</p:spTree>
    <p:extLst>
      <p:ext uri="{BB962C8B-B14F-4D97-AF65-F5344CB8AC3E}">
        <p14:creationId xmlns:p14="http://schemas.microsoft.com/office/powerpoint/2010/main" val="104928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ctr" defTabSz="1532620" rtl="0" eaLnBrk="1" latinLnBrk="0" hangingPunct="1">
        <a:lnSpc>
          <a:spcPct val="75000"/>
        </a:lnSpc>
        <a:spcBef>
          <a:spcPct val="0"/>
        </a:spcBef>
        <a:buNone/>
        <a:defRPr sz="4561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1532620" rtl="0" eaLnBrk="1" latinLnBrk="0" hangingPunct="1">
        <a:lnSpc>
          <a:spcPct val="90000"/>
        </a:lnSpc>
        <a:spcBef>
          <a:spcPts val="1676"/>
        </a:spcBef>
        <a:buFont typeface="Arial" panose="020B0604020202020204" pitchFamily="34" charset="0"/>
        <a:buNone/>
        <a:defRPr sz="243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149465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2pPr>
      <a:lvl3pPr marL="1915777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353" kern="1200">
          <a:solidFill>
            <a:schemeClr val="tx1"/>
          </a:solidFill>
          <a:latin typeface="+mn-lt"/>
          <a:ea typeface="+mn-ea"/>
          <a:cs typeface="+mn-cs"/>
        </a:defRPr>
      </a:lvl3pPr>
      <a:lvl4pPr marL="2682086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4pPr>
      <a:lvl5pPr marL="3448397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5pPr>
      <a:lvl6pPr marL="4214709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6pPr>
      <a:lvl7pPr marL="4981018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7pPr>
      <a:lvl8pPr marL="5747329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8pPr>
      <a:lvl9pPr marL="6513640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1pPr>
      <a:lvl2pPr marL="766312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2pPr>
      <a:lvl3pPr marL="1532620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3pPr>
      <a:lvl4pPr marL="2298932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4pPr>
      <a:lvl5pPr marL="3065242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5pPr>
      <a:lvl6pPr marL="3831554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6pPr>
      <a:lvl7pPr marL="4597863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7pPr>
      <a:lvl8pPr marL="5364174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8pPr>
      <a:lvl9pPr marL="6130483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lipart, carte de visite&#10;&#10;Description générée automatiquement">
            <a:extLst>
              <a:ext uri="{FF2B5EF4-FFF2-40B4-BE49-F238E27FC236}">
                <a16:creationId xmlns:a16="http://schemas.microsoft.com/office/drawing/2014/main" id="{56794902-9394-4C7D-9D42-24B3CE6B44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16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BEDFC5-4555-204B-80E1-FF13EAFA7514}"/>
              </a:ext>
            </a:extLst>
          </p:cNvPr>
          <p:cNvSpPr/>
          <p:nvPr/>
        </p:nvSpPr>
        <p:spPr>
          <a:xfrm>
            <a:off x="1" y="553018"/>
            <a:ext cx="12192000" cy="5751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37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7732" y="637634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fr-FR" sz="1452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C0A5804-8DB5-4B49-9D1B-316FF53DB05D}" type="slidenum">
              <a:rPr lang="fr-FR" smtClean="0"/>
              <a:pPr/>
              <a:t>‹N°›</a:t>
            </a:fld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77F17D7-D0BA-454B-AEDF-050318E7C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6306"/>
              </p:ext>
            </p:extLst>
          </p:nvPr>
        </p:nvGraphicFramePr>
        <p:xfrm>
          <a:off x="291451" y="3821729"/>
          <a:ext cx="11609100" cy="359462"/>
        </p:xfrm>
        <a:graphic>
          <a:graphicData uri="http://schemas.openxmlformats.org/drawingml/2006/table">
            <a:tbl>
              <a:tblPr/>
              <a:tblGrid>
                <a:gridCol w="5804550">
                  <a:extLst>
                    <a:ext uri="{9D8B030D-6E8A-4147-A177-3AD203B41FA5}">
                      <a16:colId xmlns:a16="http://schemas.microsoft.com/office/drawing/2014/main" val="1935932942"/>
                    </a:ext>
                  </a:extLst>
                </a:gridCol>
                <a:gridCol w="5804550">
                  <a:extLst>
                    <a:ext uri="{9D8B030D-6E8A-4147-A177-3AD203B41FA5}">
                      <a16:colId xmlns:a16="http://schemas.microsoft.com/office/drawing/2014/main" val="945265531"/>
                    </a:ext>
                  </a:extLst>
                </a:gridCol>
              </a:tblGrid>
              <a:tr h="359462">
                <a:tc>
                  <a:txBody>
                    <a:bodyPr/>
                    <a:lstStyle/>
                    <a:p>
                      <a:endParaRPr lang="fr-FR" sz="1800">
                        <a:effectLst/>
                      </a:endParaRPr>
                    </a:p>
                  </a:txBody>
                  <a:tcPr marL="104271" marR="104271" marT="41476" marB="41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104271" marR="104271" marT="41476" marB="41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348158"/>
                  </a:ext>
                </a:extLst>
              </a:tr>
            </a:tbl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06F4468-C552-4D83-A786-B310F0F77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071" y="63979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52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/>
              <a:t>14 &amp; 15 Septembre 2022 - Personnel Administratif</a:t>
            </a:r>
          </a:p>
        </p:txBody>
      </p:sp>
    </p:spTree>
    <p:extLst>
      <p:ext uri="{BB962C8B-B14F-4D97-AF65-F5344CB8AC3E}">
        <p14:creationId xmlns:p14="http://schemas.microsoft.com/office/powerpoint/2010/main" val="25523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56" r:id="rId14"/>
  </p:sldLayoutIdLst>
  <p:hf hdr="0" dt="0"/>
  <p:txStyles>
    <p:titleStyle>
      <a:lvl1pPr algn="ctr" defTabSz="1532620" rtl="0" eaLnBrk="1" latinLnBrk="0" hangingPunct="1">
        <a:lnSpc>
          <a:spcPct val="75000"/>
        </a:lnSpc>
        <a:spcBef>
          <a:spcPct val="0"/>
        </a:spcBef>
        <a:buNone/>
        <a:defRPr sz="4561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1532620" rtl="0" eaLnBrk="1" latinLnBrk="0" hangingPunct="1">
        <a:lnSpc>
          <a:spcPct val="90000"/>
        </a:lnSpc>
        <a:spcBef>
          <a:spcPts val="1676"/>
        </a:spcBef>
        <a:buFont typeface="Arial" panose="020B0604020202020204" pitchFamily="34" charset="0"/>
        <a:buNone/>
        <a:defRPr sz="2432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149465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4023" kern="1200">
          <a:solidFill>
            <a:schemeClr val="tx1"/>
          </a:solidFill>
          <a:latin typeface="+mn-lt"/>
          <a:ea typeface="+mn-ea"/>
          <a:cs typeface="+mn-cs"/>
        </a:defRPr>
      </a:lvl2pPr>
      <a:lvl3pPr marL="1915777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353" kern="1200">
          <a:solidFill>
            <a:schemeClr val="tx1"/>
          </a:solidFill>
          <a:latin typeface="+mn-lt"/>
          <a:ea typeface="+mn-ea"/>
          <a:cs typeface="+mn-cs"/>
        </a:defRPr>
      </a:lvl3pPr>
      <a:lvl4pPr marL="2682086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4pPr>
      <a:lvl5pPr marL="3448397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5pPr>
      <a:lvl6pPr marL="4214709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6pPr>
      <a:lvl7pPr marL="4981018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7pPr>
      <a:lvl8pPr marL="5747329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8pPr>
      <a:lvl9pPr marL="6513640" indent="-383155" algn="l" defTabSz="1532620" rtl="0" eaLnBrk="1" latinLnBrk="0" hangingPunct="1">
        <a:lnSpc>
          <a:spcPct val="90000"/>
        </a:lnSpc>
        <a:spcBef>
          <a:spcPts val="838"/>
        </a:spcBef>
        <a:buFont typeface="Arial" panose="020B0604020202020204" pitchFamily="34" charset="0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1pPr>
      <a:lvl2pPr marL="766312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2pPr>
      <a:lvl3pPr marL="1532620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3pPr>
      <a:lvl4pPr marL="2298932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4pPr>
      <a:lvl5pPr marL="3065242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5pPr>
      <a:lvl6pPr marL="3831554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6pPr>
      <a:lvl7pPr marL="4597863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7pPr>
      <a:lvl8pPr marL="5364174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8pPr>
      <a:lvl9pPr marL="6130483" algn="l" defTabSz="1532620" rtl="0" eaLnBrk="1" latinLnBrk="0" hangingPunct="1">
        <a:defRPr sz="30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DBEBE-CB6B-415F-B1AC-2F5F83FB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7" y="2504099"/>
            <a:ext cx="12014201" cy="1847297"/>
          </a:xfrm>
        </p:spPr>
        <p:txBody>
          <a:bodyPr lIns="91440" tIns="45720" rIns="91440" bIns="45720" anchor="t"/>
          <a:lstStyle/>
          <a:p>
            <a:r>
              <a:rPr lang="fr-FR" sz="4800">
                <a:latin typeface="Agency FB"/>
                <a:cs typeface="Calibri"/>
              </a:rPr>
              <a:t>REUNION D'INFORMATIONS AUPRES DES CLUBS LIGERIENS</a:t>
            </a:r>
            <a:br>
              <a:rPr lang="fr-FR" sz="4800">
                <a:latin typeface="Agency FB"/>
                <a:cs typeface="Calibri"/>
              </a:rPr>
            </a:br>
            <a:br>
              <a:rPr lang="fr-FR" sz="4800">
                <a:latin typeface="Agency FB"/>
                <a:cs typeface="Calibri"/>
              </a:rPr>
            </a:br>
            <a:r>
              <a:rPr lang="fr-FR" sz="4800">
                <a:latin typeface="Agency FB"/>
                <a:cs typeface="Calibri"/>
              </a:rPr>
              <a:t>REFORME DES LICENCES ET DES ACTIVITES</a:t>
            </a:r>
            <a:br>
              <a:rPr lang="fr-FR" sz="4800"/>
            </a:br>
            <a:br>
              <a:rPr lang="fr-FR" sz="3600"/>
            </a:br>
            <a:endParaRPr lang="fr-FR" sz="3600"/>
          </a:p>
        </p:txBody>
      </p:sp>
    </p:spTree>
    <p:extLst>
      <p:ext uri="{BB962C8B-B14F-4D97-AF65-F5344CB8AC3E}">
        <p14:creationId xmlns:p14="http://schemas.microsoft.com/office/powerpoint/2010/main" val="170446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2D151A1B-A538-3C55-8CAC-C74DC86ED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7845"/>
            <a:ext cx="10668000" cy="28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757F6695-7624-2A60-CE4C-80D5D32A8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1811608"/>
            <a:ext cx="7048500" cy="32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5FA32551-6F2C-8230-3D1C-2AEA51EE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336211"/>
            <a:ext cx="4279900" cy="496977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25FEE6D8-3721-66DD-8929-FB9B985D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" y="5059363"/>
            <a:ext cx="3067050" cy="511175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7C60EF9C-E204-5289-0E63-68BD310C0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0" y="4415692"/>
            <a:ext cx="5740400" cy="439615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2DD57D42-9AC6-3222-B78A-848850E35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950" y="5151438"/>
            <a:ext cx="4267200" cy="44132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8CC2FD3-7C05-B340-11B7-499572549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26" y="1032949"/>
            <a:ext cx="10686788" cy="24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BBBB94-7E71-8A86-2382-12C60E945F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349" y="530624"/>
            <a:ext cx="11609100" cy="5802033"/>
          </a:xfrm>
        </p:spPr>
        <p:txBody>
          <a:bodyPr lIns="91440" tIns="45720" rIns="91440" bIns="45720" anchor="t"/>
          <a:lstStyle/>
          <a:p>
            <a:endParaRPr lang="fr-FR"/>
          </a:p>
          <a:p>
            <a:pPr marL="342900" indent="-342900" algn="just">
              <a:buFont typeface="Wingdings" panose="020B0604020202020204" pitchFamily="34" charset="0"/>
              <a:buChar char="ü"/>
            </a:pPr>
            <a:r>
              <a:rPr lang="fr-FR" sz="2400" dirty="0">
                <a:latin typeface="Calibri"/>
                <a:ea typeface="Calibri"/>
                <a:cs typeface="Calibri"/>
              </a:rPr>
              <a:t>J'ai moins de 17 ans, je prends une licence Jeunesse (Baby vélo - U7 à U17). </a:t>
            </a:r>
          </a:p>
          <a:p>
            <a:pPr marL="342900" indent="-342900" algn="just">
              <a:buFont typeface="Wingdings" panose="020B0604020202020204" pitchFamily="34" charset="0"/>
              <a:buChar char="ü"/>
            </a:pPr>
            <a:r>
              <a:rPr lang="fr-FR" sz="2400" dirty="0">
                <a:latin typeface="Calibri"/>
                <a:ea typeface="Calibri"/>
                <a:cs typeface="Calibri"/>
              </a:rPr>
              <a:t>J'ai 17 ans et plus, je choisis ma licence selon les activités que je veux pratiquer  (compétition, sport, staff, santé).</a:t>
            </a:r>
          </a:p>
          <a:p>
            <a:pPr marL="342900" indent="-342900" algn="just">
              <a:buFont typeface="Wingdings" panose="020B0604020202020204" pitchFamily="34" charset="0"/>
              <a:buChar char="ü"/>
            </a:pPr>
            <a:endParaRPr lang="fr-FR" sz="2400">
              <a:ea typeface="Calibri"/>
            </a:endParaRPr>
          </a:p>
          <a:p>
            <a:pPr marL="342900" indent="-342900" algn="just">
              <a:buFont typeface="Wingdings" panose="020B0604020202020204" pitchFamily="34" charset="0"/>
              <a:buChar char="ü"/>
            </a:pPr>
            <a:endParaRPr lang="fr-FR" sz="2400">
              <a:ea typeface="Calibri"/>
            </a:endParaRPr>
          </a:p>
          <a:p>
            <a:pPr marL="342900" indent="-342900" algn="just">
              <a:buFont typeface="Wingdings" panose="020B0604020202020204" pitchFamily="34" charset="0"/>
              <a:buChar char="ü"/>
            </a:pPr>
            <a:endParaRPr lang="fr-FR" sz="2400">
              <a:ea typeface="Calibri"/>
            </a:endParaRPr>
          </a:p>
          <a:p>
            <a:pPr marL="342900" indent="-342900" algn="just">
              <a:buFont typeface="Wingdings" panose="020B0604020202020204" pitchFamily="34" charset="0"/>
              <a:buChar char="ü"/>
            </a:pPr>
            <a:endParaRPr lang="fr-FR" sz="2400">
              <a:ea typeface="Calibri"/>
            </a:endParaRPr>
          </a:p>
          <a:p>
            <a:pPr marL="342900" indent="-342900" algn="just">
              <a:buFont typeface="Wingdings" panose="020B0604020202020204" pitchFamily="34" charset="0"/>
              <a:buChar char="ü"/>
            </a:pPr>
            <a:endParaRPr lang="fr-FR" sz="2400">
              <a:ea typeface="Calibri"/>
            </a:endParaRPr>
          </a:p>
          <a:p>
            <a:pPr marL="342900" indent="-342900" algn="just">
              <a:buFont typeface="Wingdings" panose="020B0604020202020204" pitchFamily="34" charset="0"/>
              <a:buChar char="ü"/>
            </a:pPr>
            <a:r>
              <a:rPr lang="fr-FR" sz="2400" dirty="0">
                <a:latin typeface="Calibri"/>
                <a:ea typeface="Calibri"/>
                <a:cs typeface="Calibri"/>
              </a:rPr>
              <a:t>J'ai moins de 35 ans, je prends une licence Compétition Open 3.</a:t>
            </a:r>
            <a:endParaRPr lang="fr-FR" sz="2400" dirty="0">
              <a:ea typeface="Calibri"/>
            </a:endParaRPr>
          </a:p>
          <a:p>
            <a:pPr marL="342900" indent="-342900" algn="just">
              <a:buFont typeface="Wingdings" panose="020B0604020202020204" pitchFamily="34" charset="0"/>
              <a:buChar char="ü"/>
            </a:pPr>
            <a:r>
              <a:rPr lang="fr-FR" sz="2400" dirty="0">
                <a:latin typeface="Calibri"/>
                <a:ea typeface="Calibri"/>
                <a:cs typeface="Calibri"/>
              </a:rPr>
              <a:t>J'ai 35 ans et plus, je peux prendre une licence Compétition Open ou Access.</a:t>
            </a:r>
            <a:endParaRPr lang="fr-FR" sz="2400" dirty="0">
              <a:ea typeface="Calibri"/>
            </a:endParaRPr>
          </a:p>
          <a:p>
            <a:pPr algn="just"/>
            <a:endParaRPr lang="fr-FR" sz="2400">
              <a:ea typeface="Calibri"/>
            </a:endParaRPr>
          </a:p>
          <a:p>
            <a:pPr algn="just"/>
            <a:endParaRPr lang="fr-FR" sz="2400">
              <a:ea typeface="Calibri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73738F0C-C27A-D917-2215-27002AC5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4" y="598105"/>
            <a:ext cx="3545306" cy="347840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0A539DFF-2D35-DE4D-5CED-0E7DD2DD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3" y="2559075"/>
            <a:ext cx="4457700" cy="386296"/>
          </a:xfrm>
          <a:prstGeom prst="rect">
            <a:avLst/>
          </a:prstGeom>
        </p:spPr>
      </p:pic>
      <p:pic>
        <p:nvPicPr>
          <p:cNvPr id="7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AC27CB2D-BCFE-91D0-7DB4-CE56EA9D2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95" y="3037203"/>
            <a:ext cx="9691436" cy="1695987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278EA625-10BC-870A-9D14-CE30C502B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10" y="4731419"/>
            <a:ext cx="2264444" cy="4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EDA44A9-BF2D-44F8-D661-47EE50DB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40" tIns="45720" rIns="91440" bIns="45720" anchor="ctr" anchorCtr="0"/>
          <a:lstStyle/>
          <a:p>
            <a:r>
              <a:rPr lang="fr-FR" sz="1450">
                <a:latin typeface="Calibri"/>
                <a:ea typeface="Calibri"/>
                <a:cs typeface="Calibri"/>
              </a:rPr>
              <a:t>est</a:t>
            </a:r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C5EB2471-8BA2-CAFE-620A-0BBC50CE6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7" y="824915"/>
            <a:ext cx="2807368" cy="3955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8F1BC85-58C9-0200-BDD4-8DABA5BDA994}"/>
              </a:ext>
            </a:extLst>
          </p:cNvPr>
          <p:cNvSpPr txBox="1"/>
          <p:nvPr/>
        </p:nvSpPr>
        <p:spPr>
          <a:xfrm>
            <a:off x="295777" y="-765944"/>
            <a:ext cx="11467598" cy="73947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5800"/>
              </a:lnSpc>
            </a:pPr>
            <a:endParaRPr lang="fr-FR" sz="2400">
              <a:latin typeface="Calibri"/>
              <a:ea typeface="Calibri"/>
              <a:cs typeface="Calibri"/>
            </a:endParaRPr>
          </a:p>
          <a:p>
            <a:pPr algn="just">
              <a:lnSpc>
                <a:spcPts val="5800"/>
              </a:lnSpc>
            </a:pPr>
            <a:endParaRPr lang="fr-FR" sz="2400">
              <a:latin typeface="Calibri"/>
              <a:ea typeface="Calibri"/>
              <a:cs typeface="Calibri"/>
            </a:endParaRPr>
          </a:p>
          <a:p>
            <a:pPr algn="just">
              <a:lnSpc>
                <a:spcPts val="5800"/>
              </a:lnSpc>
            </a:pPr>
            <a:endParaRPr lang="fr-FR" sz="2400">
              <a:latin typeface="Calibri"/>
              <a:ea typeface="Calibri"/>
              <a:cs typeface="Calibri"/>
            </a:endParaRPr>
          </a:p>
          <a:p>
            <a:pPr algn="just"/>
            <a:r>
              <a:rPr lang="fr-FR" sz="2400">
                <a:latin typeface="Calibri"/>
                <a:ea typeface="Calibri"/>
                <a:cs typeface="Calibri"/>
              </a:rPr>
              <a:t>Je prends une licence Compétition Access, ce qui me permet de participer à l'ensemble des compétitions de niveau Access.</a:t>
            </a:r>
            <a:endParaRPr lang="fr-FR" sz="24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fr-FR" sz="2400">
              <a:solidFill>
                <a:srgbClr val="002B5C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fr-FR" sz="2400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Le niveau 2022 d'un coureur </a:t>
            </a:r>
            <a:r>
              <a:rPr lang="fr-FR" sz="2400" err="1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Pass'Cyclisme</a:t>
            </a:r>
            <a:r>
              <a:rPr lang="fr-FR" sz="2400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 sera le même en Access (sauf décision des commissions départementales ou de la Commission régionale Access).</a:t>
            </a:r>
          </a:p>
          <a:p>
            <a:pPr algn="just"/>
            <a:endParaRPr lang="fr-FR" sz="2400">
              <a:solidFill>
                <a:srgbClr val="002B5C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fr-FR" sz="2400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Il définira également les conditions de montées vers la catégorie Open.</a:t>
            </a:r>
            <a:endParaRPr lang="fr-FR"/>
          </a:p>
          <a:p>
            <a:pPr algn="just"/>
            <a:endParaRPr lang="fr-FR" sz="2400">
              <a:solidFill>
                <a:srgbClr val="002B5C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fr-FR" sz="2400" err="1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Pass'Cyclisme</a:t>
            </a:r>
            <a:r>
              <a:rPr lang="fr-FR" sz="2400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 D1 en 2022 = Access 1 en 2023</a:t>
            </a:r>
          </a:p>
          <a:p>
            <a:pPr algn="just"/>
            <a:r>
              <a:rPr lang="fr-FR" sz="2400" err="1">
                <a:solidFill>
                  <a:srgbClr val="002B5C"/>
                </a:solidFill>
                <a:latin typeface="Calibri"/>
                <a:cs typeface="Calibri"/>
              </a:rPr>
              <a:t>Pass'Cyclisme</a:t>
            </a:r>
            <a:r>
              <a:rPr lang="fr-FR" sz="2400">
                <a:solidFill>
                  <a:srgbClr val="002B5C"/>
                </a:solidFill>
                <a:latin typeface="Calibri"/>
                <a:cs typeface="Calibri"/>
              </a:rPr>
              <a:t> D2 en 2022 = Access 2 en 2023</a:t>
            </a:r>
            <a:endParaRPr lang="fr-FR">
              <a:cs typeface="Calibri" panose="020F0502020204030204"/>
            </a:endParaRPr>
          </a:p>
          <a:p>
            <a:pPr algn="just"/>
            <a:r>
              <a:rPr lang="fr-FR" sz="2400" err="1">
                <a:solidFill>
                  <a:srgbClr val="002B5C"/>
                </a:solidFill>
                <a:latin typeface="Calibri"/>
                <a:cs typeface="Calibri"/>
              </a:rPr>
              <a:t>Pass'Cyclisme</a:t>
            </a:r>
            <a:r>
              <a:rPr lang="fr-FR" sz="2400">
                <a:solidFill>
                  <a:srgbClr val="002B5C"/>
                </a:solidFill>
                <a:latin typeface="Calibri"/>
                <a:cs typeface="Calibri"/>
              </a:rPr>
              <a:t> D3 en 2022 = Access 3 en 2023</a:t>
            </a:r>
            <a:endParaRPr lang="fr-FR">
              <a:cs typeface="Calibri" panose="020F0502020204030204"/>
            </a:endParaRPr>
          </a:p>
          <a:p>
            <a:pPr algn="just"/>
            <a:r>
              <a:rPr lang="fr-FR" sz="2400" err="1">
                <a:solidFill>
                  <a:srgbClr val="002B5C"/>
                </a:solidFill>
                <a:latin typeface="Calibri"/>
                <a:cs typeface="Calibri"/>
              </a:rPr>
              <a:t>Pass'Cyclisme</a:t>
            </a:r>
            <a:r>
              <a:rPr lang="fr-FR" sz="2400">
                <a:solidFill>
                  <a:srgbClr val="002B5C"/>
                </a:solidFill>
                <a:latin typeface="Calibri"/>
                <a:cs typeface="Calibri"/>
              </a:rPr>
              <a:t> D4 en 2022 = Access 4 en 2023</a:t>
            </a:r>
            <a:endParaRPr lang="fr-FR">
              <a:cs typeface="Calibri" panose="020F0502020204030204"/>
            </a:endParaRPr>
          </a:p>
          <a:p>
            <a:pPr algn="just">
              <a:lnSpc>
                <a:spcPts val="5800"/>
              </a:lnSpc>
            </a:pPr>
            <a:endParaRPr lang="fr-FR" sz="2400">
              <a:solidFill>
                <a:srgbClr val="002B5C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45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835BC19-F68D-8871-8293-CA370FCF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1" y="884619"/>
            <a:ext cx="11609859" cy="830504"/>
          </a:xfrm>
        </p:spPr>
        <p:txBody>
          <a:bodyPr lIns="91440" tIns="45720" rIns="91440" bIns="45720" anchor="ctr" anchorCtr="0">
            <a:normAutofit/>
          </a:bodyPr>
          <a:lstStyle/>
          <a:p>
            <a:r>
              <a:rPr lang="fr-FR" sz="4550">
                <a:latin typeface="Calibri"/>
                <a:cs typeface="Calibri"/>
              </a:rPr>
              <a:t>Carte d'identité pluridisciplinaire</a:t>
            </a:r>
            <a:endParaRPr lang="fr-FR" err="1"/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8014AAB9-5A1D-1B2F-460B-AA4B697B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5" y="1978239"/>
            <a:ext cx="11761807" cy="32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3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BED0542-2BE2-601C-8F2E-89FCC492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&amp; 15 Septembre 2022 - Personnel Administratif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0FF4E7-B9D2-B70E-B7AB-4028DBEB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5804-8DB5-4B49-9D1B-316FF53DB05D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2F01D6F0-F3C8-A01B-006C-239BAC2390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797DA-8243-0368-FB81-A7B6695094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1ACAEA-7272-26E2-3A9E-EB8E64F30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7" y="301657"/>
            <a:ext cx="11969956" cy="62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BED0542-2BE2-601C-8F2E-89FCC492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14 &amp; 15 Septembre 2022 - Personnel Administratif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0FF4E7-B9D2-B70E-B7AB-4028DBEB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5804-8DB5-4B49-9D1B-316FF53DB05D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2F01D6F0-F3C8-A01B-006C-239BAC2390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797DA-8243-0368-FB81-A7B6695094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893D71-527E-4EB8-C163-2FA0E0A1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5" y="381740"/>
            <a:ext cx="11638625" cy="61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26537D-4B5E-6BFA-9068-9A8F6818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5804-8DB5-4B49-9D1B-316FF53DB05D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1D1FA9D-684E-68AF-63AB-5BF309AB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Carte d’identité sportive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77BC79-B5F3-C849-26B8-46DFB14845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454" y="1846279"/>
            <a:ext cx="11609100" cy="1161784"/>
          </a:xfrm>
        </p:spPr>
        <p:txBody>
          <a:bodyPr lIns="91440" tIns="45720" rIns="91440" bIns="45720" anchor="t"/>
          <a:lstStyle/>
          <a:p>
            <a:r>
              <a:rPr lang="fr-FR" sz="2400">
                <a:latin typeface="Calibri"/>
                <a:cs typeface="Calibri"/>
              </a:rPr>
              <a:t>La carte d’identité s’affiche en fonction des catégories sportives choisies sur la licence.</a:t>
            </a:r>
          </a:p>
          <a:p>
            <a:r>
              <a:rPr lang="fr-FR" sz="2400">
                <a:latin typeface="Calibri"/>
                <a:cs typeface="Calibri"/>
              </a:rPr>
              <a:t>Sur l'Espace licencié apparaîtra les différentes catégories sportives, comme ci-dessous.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E37009-4922-DFC5-8ABC-DB14E0F13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34"/>
          <a:stretch/>
        </p:blipFill>
        <p:spPr>
          <a:xfrm>
            <a:off x="668143" y="3141413"/>
            <a:ext cx="3008310" cy="24193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FC9EA9-82C0-F176-D811-988A941B5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437" y="3008063"/>
            <a:ext cx="2867025" cy="24479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AED6F57-03C7-2C4E-00D1-116E6564D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896" y="3008063"/>
            <a:ext cx="2705100" cy="25527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480C2FE-6E15-146F-8CCE-14B4EF99B3D0}"/>
              </a:ext>
            </a:extLst>
          </p:cNvPr>
          <p:cNvSpPr txBox="1"/>
          <p:nvPr/>
        </p:nvSpPr>
        <p:spPr>
          <a:xfrm>
            <a:off x="428232" y="5589215"/>
            <a:ext cx="11086198" cy="707886"/>
          </a:xfrm>
          <a:prstGeom prst="rect">
            <a:avLst/>
          </a:prstGeom>
        </p:spPr>
        <p:txBody>
          <a:bodyPr vert="horz" wrap="square" lIns="90000" tIns="45720" rIns="91440" bIns="45720" rtlCol="0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fr-FR" sz="2000">
                <a:solidFill>
                  <a:srgbClr val="002060"/>
                </a:solidFill>
              </a:rPr>
              <a:t>Pour les engagements dans une discipline, c’est la correspondance dans la carte d’identité pratiquant qui sera utilisée.</a:t>
            </a:r>
          </a:p>
        </p:txBody>
      </p:sp>
    </p:spTree>
    <p:extLst>
      <p:ext uri="{BB962C8B-B14F-4D97-AF65-F5344CB8AC3E}">
        <p14:creationId xmlns:p14="http://schemas.microsoft.com/office/powerpoint/2010/main" val="7098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F6CC742-272D-63AA-75A0-E29DBD13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5804-8DB5-4B49-9D1B-316FF53DB05D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AE9AD7-EE03-3FB0-86FD-01D7EA18E9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454" y="707010"/>
            <a:ext cx="11609478" cy="5441001"/>
          </a:xfrm>
        </p:spPr>
        <p:txBody>
          <a:bodyPr lIns="91440" tIns="45720" rIns="91440" bIns="45720" anchor="t"/>
          <a:lstStyle/>
          <a:p>
            <a:r>
              <a:rPr lang="fr-FR" sz="2400">
                <a:latin typeface="Calibri"/>
                <a:cs typeface="Calibri"/>
              </a:rPr>
              <a:t>Au niveau de la prise de licence par un licencié, il sélectionne sa discipline sportive la plus élevée (discipline + catégorie / sous catégorie).</a:t>
            </a:r>
          </a:p>
          <a:p>
            <a:endParaRPr lang="fr-FR"/>
          </a:p>
          <a:p>
            <a:pPr marL="4487545"/>
            <a:r>
              <a:rPr lang="fr-FR" sz="2400">
                <a:latin typeface="Calibri"/>
                <a:cs typeface="Calibri"/>
              </a:rPr>
              <a:t>Une fois cette discipline principale sélectionnée, </a:t>
            </a:r>
            <a:br>
              <a:rPr lang="fr-FR" sz="2400"/>
            </a:br>
            <a:r>
              <a:rPr lang="fr-FR" sz="2400">
                <a:latin typeface="Calibri"/>
                <a:cs typeface="Calibri"/>
              </a:rPr>
              <a:t>il a la possibilité de consulter les correspondances 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A31B5F-164E-9F4B-9330-07287A43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0" y="1686628"/>
            <a:ext cx="4196089" cy="163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CE0D6AC-1A8C-F512-A2DC-CD6D209C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>
            <a:fillRect/>
          </a:stretch>
        </p:blipFill>
        <p:spPr bwMode="auto">
          <a:xfrm>
            <a:off x="3238616" y="3870161"/>
            <a:ext cx="4468247" cy="173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5D3A437-5241-7064-6BD8-3543F3B3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87" y="3133495"/>
            <a:ext cx="2382838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4F92FA0-3216-EF18-7BA4-910509BF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fr-FR" sz="4550" dirty="0">
                <a:latin typeface="Calibri"/>
                <a:cs typeface="Calibri"/>
              </a:rPr>
              <a:t>PROGRAMME DE LA REUNION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488E6D-5C15-3FE8-48B5-25F1AE00CE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454" y="1991895"/>
            <a:ext cx="11609100" cy="4749271"/>
          </a:xfrm>
        </p:spPr>
        <p:txBody>
          <a:bodyPr lIns="91440" tIns="45720" rIns="91440" bIns="45720" anchor="t"/>
          <a:lstStyle/>
          <a:p>
            <a:pPr marL="342900" indent="-342900">
              <a:buFont typeface="Wingdings" panose="020B0604020202020204" pitchFamily="34" charset="0"/>
              <a:buChar char="ü"/>
            </a:pPr>
            <a:r>
              <a:rPr lang="fr-FR" sz="2400" dirty="0">
                <a:latin typeface="Calibri"/>
                <a:cs typeface="Calibri"/>
              </a:rPr>
              <a:t>Présentation des familles de licences 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fr-FR" sz="2400" dirty="0">
                <a:latin typeface="Calibri"/>
                <a:ea typeface="Calibri"/>
                <a:cs typeface="Calibri"/>
              </a:rPr>
              <a:t>Présentation des titres de participation temporaires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fr-FR" sz="2400" dirty="0">
                <a:latin typeface="Calibri"/>
                <a:ea typeface="Calibri"/>
                <a:cs typeface="Calibri"/>
              </a:rPr>
              <a:t>L'organisation des épreuves en 2023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endParaRPr lang="fr-FR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40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1A8401-2E26-9812-7060-2F7A7AE8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5804-8DB5-4B49-9D1B-316FF53DB05D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6B59C4-0FD9-5AAC-D20F-59B3D5E020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454" y="838986"/>
            <a:ext cx="11609100" cy="5309025"/>
          </a:xfrm>
        </p:spPr>
        <p:txBody>
          <a:bodyPr lIns="91440" tIns="45720" rIns="91440" bIns="45720" anchor="t"/>
          <a:lstStyle/>
          <a:p>
            <a:r>
              <a:rPr lang="fr-FR" sz="2400">
                <a:latin typeface="Calibri"/>
                <a:cs typeface="Calibri"/>
              </a:rPr>
              <a:t>Au final, une fois sa licence validée, il la retrouve sur l’espace licencié, accompagnée de la carte d’identité sportive.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49CE3F-C49F-7DBB-DF71-80FC81CC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7" y="1791093"/>
            <a:ext cx="10182838" cy="39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7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C3C42D-0E79-0761-B37B-FEAE9BD6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5804-8DB5-4B49-9D1B-316FF53DB05D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79E76A-0446-7FCC-956A-C6EBE27F5A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454" y="1027522"/>
            <a:ext cx="11609100" cy="5120489"/>
          </a:xfrm>
        </p:spPr>
        <p:txBody>
          <a:bodyPr/>
          <a:lstStyle/>
          <a:p>
            <a:r>
              <a:rPr lang="fr-FR"/>
              <a:t>La saisie des demandes de licence sur l’espace club a été ajustée dans le même sens, et au final, l’information est aussi disponible sur l’espace club :</a:t>
            </a:r>
          </a:p>
          <a:p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22B071-2EE3-F758-3BD7-5E0DCFD96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4" y="2055043"/>
            <a:ext cx="9082079" cy="34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id="{82CD6868-E4D0-1DFE-E576-8C3CF2BF1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16" y="749923"/>
            <a:ext cx="8217568" cy="665838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E6B65CDB-0CE7-E638-9980-70F7EC7BF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01" y="2253916"/>
            <a:ext cx="4212556" cy="755984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7EA244C6-E024-3FA2-F276-69241BE3F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124" y="2284997"/>
            <a:ext cx="3525252" cy="85424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6FD40BC-5B81-B119-31DD-CDE0BCAEEBB2}"/>
              </a:ext>
            </a:extLst>
          </p:cNvPr>
          <p:cNvSpPr txBox="1"/>
          <p:nvPr/>
        </p:nvSpPr>
        <p:spPr>
          <a:xfrm>
            <a:off x="245645" y="2910613"/>
            <a:ext cx="4912893" cy="758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5800"/>
              </a:lnSpc>
            </a:pPr>
            <a:r>
              <a:rPr lang="fr-FR" sz="3200" b="1">
                <a:latin typeface="Bison DemiBold"/>
              </a:rPr>
              <a:t> </a:t>
            </a:r>
            <a:r>
              <a:rPr lang="fr-FR" sz="2400" b="1">
                <a:latin typeface="Bison DemiBold"/>
              </a:rPr>
              <a:t>Réservé aux moins de 17 ans</a:t>
            </a:r>
            <a:endParaRPr lang="fr-FR" sz="2400" b="1">
              <a:solidFill>
                <a:schemeClr val="bg1"/>
              </a:solidFill>
              <a:latin typeface="Bison DemiBold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F61F4D-0915-D0F2-EE9B-1D14B5C65572}"/>
              </a:ext>
            </a:extLst>
          </p:cNvPr>
          <p:cNvSpPr txBox="1"/>
          <p:nvPr/>
        </p:nvSpPr>
        <p:spPr>
          <a:xfrm>
            <a:off x="6502065" y="2910612"/>
            <a:ext cx="4912893" cy="758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5800"/>
              </a:lnSpc>
            </a:pPr>
            <a:r>
              <a:rPr lang="fr-FR" sz="3200" b="1">
                <a:latin typeface="Bison DemiBold"/>
              </a:rPr>
              <a:t> </a:t>
            </a:r>
            <a:r>
              <a:rPr lang="fr-FR" sz="2400" b="1">
                <a:latin typeface="Bison DemiBold"/>
              </a:rPr>
              <a:t>Réservé aux plus de 17 ans</a:t>
            </a:r>
            <a:endParaRPr lang="fr-FR" sz="2400" b="1">
              <a:solidFill>
                <a:schemeClr val="bg1"/>
              </a:solidFill>
              <a:latin typeface="Bison DemiBold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FAF503-CE2A-3A2F-33C1-21A20ADA9C09}"/>
              </a:ext>
            </a:extLst>
          </p:cNvPr>
          <p:cNvSpPr txBox="1"/>
          <p:nvPr/>
        </p:nvSpPr>
        <p:spPr>
          <a:xfrm>
            <a:off x="3454065" y="3722744"/>
            <a:ext cx="4912893" cy="758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5800"/>
              </a:lnSpc>
            </a:pPr>
            <a:r>
              <a:rPr lang="fr-FR" sz="3200" b="1">
                <a:solidFill>
                  <a:srgbClr val="01507B"/>
                </a:solidFill>
                <a:latin typeface="Bison DemiBold"/>
              </a:rPr>
              <a:t> </a:t>
            </a:r>
            <a:r>
              <a:rPr lang="fr-FR" sz="2400" b="1">
                <a:latin typeface="Bison DemiBold"/>
              </a:rPr>
              <a:t>validité 1 mois</a:t>
            </a:r>
            <a:endParaRPr lang="fr-FR" sz="2400" b="1">
              <a:latin typeface="Bison DemiBold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39BDEE-0236-8015-7C38-238A710E4ABE}"/>
              </a:ext>
            </a:extLst>
          </p:cNvPr>
          <p:cNvSpPr txBox="1"/>
          <p:nvPr/>
        </p:nvSpPr>
        <p:spPr>
          <a:xfrm>
            <a:off x="3401619" y="4333321"/>
            <a:ext cx="4912893" cy="758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5800"/>
              </a:lnSpc>
            </a:pPr>
            <a:r>
              <a:rPr lang="fr-FR" sz="3200" b="1">
                <a:latin typeface="Bison DemiBold"/>
              </a:rPr>
              <a:t> </a:t>
            </a:r>
            <a:r>
              <a:rPr lang="fr-FR" sz="2400" b="1">
                <a:latin typeface="Bison DemiBold"/>
              </a:rPr>
              <a:t>Carte à la journée</a:t>
            </a:r>
            <a:endParaRPr lang="fr-FR" sz="2400" b="1">
              <a:latin typeface="Bison DemiBold" pitchFamily="2" charset="77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ED246F9-BB3C-1943-4079-340B8664D875}"/>
              </a:ext>
            </a:extLst>
          </p:cNvPr>
          <p:cNvCxnSpPr/>
          <p:nvPr/>
        </p:nvCxnSpPr>
        <p:spPr>
          <a:xfrm>
            <a:off x="5480307" y="4437313"/>
            <a:ext cx="852237" cy="962525"/>
          </a:xfrm>
          <a:prstGeom prst="straightConnector1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B0DBF4E-5CC4-BB98-0463-C89A8003873F}"/>
              </a:ext>
            </a:extLst>
          </p:cNvPr>
          <p:cNvCxnSpPr>
            <a:cxnSpLocks/>
          </p:cNvCxnSpPr>
          <p:nvPr/>
        </p:nvCxnSpPr>
        <p:spPr>
          <a:xfrm flipV="1">
            <a:off x="5411923" y="4437571"/>
            <a:ext cx="902367" cy="962525"/>
          </a:xfrm>
          <a:prstGeom prst="straightConnector1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1383DFA-E447-EC19-77C9-CB5D4F2278E8}"/>
              </a:ext>
            </a:extLst>
          </p:cNvPr>
          <p:cNvSpPr txBox="1"/>
          <p:nvPr/>
        </p:nvSpPr>
        <p:spPr>
          <a:xfrm>
            <a:off x="716624" y="5211995"/>
            <a:ext cx="11026119" cy="1702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1600" b="1">
                <a:solidFill>
                  <a:srgbClr val="FF0000"/>
                </a:solidFill>
                <a:latin typeface="Bison DemiBold"/>
              </a:rPr>
              <a:t>Attention - Le titre "</a:t>
            </a:r>
            <a:r>
              <a:rPr lang="fr-FR" sz="1600" b="1" err="1">
                <a:solidFill>
                  <a:srgbClr val="FF0000"/>
                </a:solidFill>
                <a:latin typeface="Bison DemiBold"/>
              </a:rPr>
              <a:t>Pass</a:t>
            </a:r>
            <a:r>
              <a:rPr lang="fr-FR" sz="1600" b="1">
                <a:solidFill>
                  <a:srgbClr val="FF0000"/>
                </a:solidFill>
                <a:latin typeface="Bison DemiBold"/>
              </a:rPr>
              <a:t> découverte" ne pourra pas être utilisé par les chauffeurs. </a:t>
            </a:r>
            <a:endParaRPr lang="fr-FR" sz="1600">
              <a:solidFill>
                <a:srgbClr val="002B5C"/>
              </a:solidFill>
              <a:latin typeface="Calibri" panose="020F0502020204030204"/>
              <a:cs typeface="Calibri" panose="020F0502020204030204"/>
            </a:endParaRPr>
          </a:p>
          <a:p>
            <a:pPr algn="just">
              <a:lnSpc>
                <a:spcPct val="200000"/>
              </a:lnSpc>
            </a:pPr>
            <a:r>
              <a:rPr lang="fr-FR" sz="1600" b="1">
                <a:solidFill>
                  <a:srgbClr val="FF0000"/>
                </a:solidFill>
                <a:latin typeface="Bison DemiBold"/>
              </a:rPr>
              <a:t>Obligation de souscrire une licence Staff Chauffeur.</a:t>
            </a:r>
            <a:endParaRPr lang="fr-FR" sz="1600">
              <a:solidFill>
                <a:srgbClr val="002B5C"/>
              </a:solidFill>
              <a:latin typeface="Calibri" panose="020F0502020204030204"/>
              <a:cs typeface="Calibri" panose="020F0502020204030204"/>
            </a:endParaRPr>
          </a:p>
          <a:p>
            <a:pPr algn="just">
              <a:lnSpc>
                <a:spcPts val="5800"/>
              </a:lnSpc>
            </a:pPr>
            <a:endParaRPr lang="fr-FR" sz="2000" b="1">
              <a:solidFill>
                <a:srgbClr val="FF0000"/>
              </a:solidFill>
              <a:latin typeface="Bison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2906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id="{24A6DD79-B413-7E1B-F99E-3D20A0FE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52836"/>
            <a:ext cx="11315700" cy="13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C940E-A5F7-F58A-6CA4-8FEE92B4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fr-FR" sz="4800" b="1">
                <a:solidFill>
                  <a:srgbClr val="002B5C"/>
                </a:solidFill>
                <a:latin typeface="Calibri" panose="020F0502020204030204"/>
                <a:cs typeface="Calibri"/>
              </a:rPr>
              <a:t>L’ORGANISATION DES EPREUVES</a:t>
            </a:r>
            <a:r>
              <a:rPr lang="fr-FR" sz="4800">
                <a:solidFill>
                  <a:srgbClr val="002B5C"/>
                </a:solidFill>
                <a:latin typeface="Calibri" panose="020F0502020204030204"/>
                <a:cs typeface="Calibri"/>
              </a:rPr>
              <a:t> en 2023</a:t>
            </a:r>
            <a:endParaRPr lang="fr-FR">
              <a:cs typeface="Calibri"/>
            </a:endParaRP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B197E0B-7A54-4A51-9940-A3D9662019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926" y="1513203"/>
            <a:ext cx="11357628" cy="4817064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pPr indent="-382905" algn="just">
              <a:lnSpc>
                <a:spcPct val="120000"/>
              </a:lnSpc>
              <a:spcBef>
                <a:spcPts val="0"/>
              </a:spcBef>
            </a:pPr>
            <a:r>
              <a:rPr lang="fr-FR" sz="2400">
                <a:latin typeface="Calibri"/>
                <a:cs typeface="Calibri"/>
              </a:rPr>
              <a:t>Chaque organisateur choisit la cible de ses participants.</a:t>
            </a:r>
            <a:endParaRPr lang="fr-FR">
              <a:latin typeface="Calibri"/>
              <a:cs typeface="Calibri"/>
            </a:endParaRPr>
          </a:p>
          <a:p>
            <a:pPr indent="-382905" algn="just">
              <a:lnSpc>
                <a:spcPct val="120000"/>
              </a:lnSpc>
              <a:spcBef>
                <a:spcPts val="0"/>
              </a:spcBef>
            </a:pPr>
            <a:endParaRPr lang="fr-FR" sz="2400"/>
          </a:p>
          <a:p>
            <a:pPr indent="-382905">
              <a:lnSpc>
                <a:spcPct val="120000"/>
              </a:lnSpc>
              <a:spcBef>
                <a:spcPts val="0"/>
              </a:spcBef>
            </a:pPr>
            <a:r>
              <a:rPr lang="fr-FR" sz="2400">
                <a:latin typeface="Calibri"/>
                <a:cs typeface="Calibri"/>
              </a:rPr>
              <a:t>Une seule contrainte : les niveaux doivent impérativement être contigus.</a:t>
            </a:r>
          </a:p>
          <a:p>
            <a:pPr indent="-382905" algn="just">
              <a:lnSpc>
                <a:spcPct val="120000"/>
              </a:lnSpc>
              <a:spcBef>
                <a:spcPts val="0"/>
              </a:spcBef>
            </a:pPr>
            <a:r>
              <a:rPr lang="fr-FR" sz="2400" b="1">
                <a:solidFill>
                  <a:srgbClr val="00B050"/>
                </a:solidFill>
                <a:latin typeface="Calibri"/>
                <a:cs typeface="Calibri"/>
              </a:rPr>
              <a:t>Exemple :</a:t>
            </a:r>
            <a:endParaRPr lang="en-US" sz="2400" b="1">
              <a:solidFill>
                <a:srgbClr val="00B050"/>
              </a:solidFill>
              <a:latin typeface="Calibri"/>
              <a:cs typeface="Calibri"/>
            </a:endParaRPr>
          </a:p>
          <a:p>
            <a:pPr indent="-382905" algn="just">
              <a:lnSpc>
                <a:spcPct val="120000"/>
              </a:lnSpc>
              <a:spcBef>
                <a:spcPts val="0"/>
              </a:spcBef>
            </a:pPr>
            <a:r>
              <a:rPr lang="fr-FR" sz="2400" b="1">
                <a:solidFill>
                  <a:srgbClr val="00B050"/>
                </a:solidFill>
                <a:latin typeface="Calibri"/>
                <a:cs typeface="Calibri"/>
              </a:rPr>
              <a:t>H / Route/ Open 1 -2- 3- Access 1 : autorisé</a:t>
            </a:r>
            <a:endParaRPr lang="en-US" sz="2400" b="1">
              <a:solidFill>
                <a:srgbClr val="00B050"/>
              </a:solidFill>
              <a:latin typeface="Calibri"/>
              <a:cs typeface="Calibri"/>
            </a:endParaRPr>
          </a:p>
          <a:p>
            <a:pPr indent="-382905" algn="just">
              <a:lnSpc>
                <a:spcPct val="120000"/>
              </a:lnSpc>
              <a:spcBef>
                <a:spcPts val="0"/>
              </a:spcBef>
            </a:pPr>
            <a:r>
              <a:rPr lang="fr-FR" sz="2400" b="1">
                <a:solidFill>
                  <a:srgbClr val="00B050"/>
                </a:solidFill>
                <a:latin typeface="Calibri"/>
                <a:cs typeface="Calibri"/>
              </a:rPr>
              <a:t>H / Route/ Open 1 -2- Access 2 : non autorisé</a:t>
            </a:r>
          </a:p>
          <a:p>
            <a:pPr indent="-382905" algn="just">
              <a:lnSpc>
                <a:spcPct val="120000"/>
              </a:lnSpc>
              <a:spcBef>
                <a:spcPts val="0"/>
              </a:spcBef>
            </a:pPr>
            <a:endParaRPr lang="fr-FR" sz="2400"/>
          </a:p>
          <a:p>
            <a:pPr indent="-382905">
              <a:lnSpc>
                <a:spcPct val="120000"/>
              </a:lnSpc>
              <a:spcBef>
                <a:spcPts val="0"/>
              </a:spcBef>
            </a:pPr>
            <a:r>
              <a:rPr lang="fr-FR" sz="2400">
                <a:latin typeface="Calibri"/>
                <a:cs typeface="Calibri"/>
              </a:rPr>
              <a:t>Un avantage : le club organisateur peut autoriser la participation de ses licenciés, des catégories inférieures.</a:t>
            </a:r>
            <a:endParaRPr lang="fr-FR" sz="2400">
              <a:latin typeface="Calibri"/>
              <a:ea typeface="Calibri"/>
              <a:cs typeface="Calibri"/>
            </a:endParaRPr>
          </a:p>
          <a:p>
            <a:pPr indent="-382905">
              <a:lnSpc>
                <a:spcPct val="120000"/>
              </a:lnSpc>
              <a:spcBef>
                <a:spcPts val="0"/>
              </a:spcBef>
            </a:pPr>
            <a:r>
              <a:rPr lang="fr-FR" sz="2400">
                <a:latin typeface="Calibri"/>
                <a:cs typeface="Calibri"/>
              </a:rPr>
              <a:t>Exemple :</a:t>
            </a:r>
          </a:p>
          <a:p>
            <a:pPr indent="-382905">
              <a:lnSpc>
                <a:spcPct val="120000"/>
              </a:lnSpc>
              <a:spcBef>
                <a:spcPts val="0"/>
              </a:spcBef>
            </a:pPr>
            <a:r>
              <a:rPr lang="fr-FR" sz="2400" b="1">
                <a:solidFill>
                  <a:srgbClr val="00B050"/>
                </a:solidFill>
                <a:latin typeface="Calibri"/>
                <a:cs typeface="Calibri"/>
              </a:rPr>
              <a:t>H / Route/ Open 1 -2- 3 (sans Access). Les coureurs du club ayant une licence Access pourront y participer.</a:t>
            </a:r>
            <a:endParaRPr lang="fr-FR" sz="2400" b="1">
              <a:solidFill>
                <a:srgbClr val="00B050"/>
              </a:solidFill>
            </a:endParaRPr>
          </a:p>
          <a:p>
            <a:pPr indent="-382905">
              <a:lnSpc>
                <a:spcPct val="120000"/>
              </a:lnSpc>
              <a:spcBef>
                <a:spcPts val="0"/>
              </a:spcBef>
            </a:pPr>
            <a:endParaRPr lang="fr-FR" sz="2400" b="1">
              <a:solidFill>
                <a:srgbClr val="00B050"/>
              </a:solidFill>
              <a:latin typeface="Calibri"/>
              <a:cs typeface="Calibri"/>
            </a:endParaRPr>
          </a:p>
          <a:p>
            <a:pPr indent="-382905">
              <a:lnSpc>
                <a:spcPct val="120000"/>
              </a:lnSpc>
              <a:spcBef>
                <a:spcPts val="0"/>
              </a:spcBef>
            </a:pPr>
            <a:r>
              <a:rPr lang="fr-FR" sz="2400">
                <a:latin typeface="Calibri"/>
                <a:cs typeface="Calibri"/>
              </a:rPr>
              <a:t>Pour les compétitions, il suffira de déterminer un niveau plancher et un niveau plafond.</a:t>
            </a:r>
            <a:endParaRPr lang="fr-FR" sz="2400"/>
          </a:p>
          <a:p>
            <a:pPr indent="-382905">
              <a:lnSpc>
                <a:spcPct val="120000"/>
              </a:lnSpc>
              <a:spcBef>
                <a:spcPts val="0"/>
              </a:spcBef>
            </a:pPr>
            <a:endParaRPr lang="fr-FR" sz="2400"/>
          </a:p>
          <a:p>
            <a:pPr indent="-382905" algn="just">
              <a:lnSpc>
                <a:spcPct val="120000"/>
              </a:lnSpc>
              <a:spcBef>
                <a:spcPts val="0"/>
              </a:spcBef>
            </a:pPr>
            <a:endParaRPr lang="fr-FR" sz="2400">
              <a:highlight>
                <a:srgbClr val="FFFF00"/>
              </a:highlight>
            </a:endParaRPr>
          </a:p>
          <a:p>
            <a:pPr indent="-382905" algn="just">
              <a:lnSpc>
                <a:spcPct val="120000"/>
              </a:lnSpc>
              <a:spcBef>
                <a:spcPts val="0"/>
              </a:spcBef>
            </a:pPr>
            <a:endParaRPr lang="fr-FR" sz="2400"/>
          </a:p>
          <a:p>
            <a:pPr indent="-382905" algn="just">
              <a:lnSpc>
                <a:spcPct val="120000"/>
              </a:lnSpc>
              <a:spcBef>
                <a:spcPts val="0"/>
              </a:spcBef>
            </a:pPr>
            <a:endParaRPr lang="fr-FR" sz="2400">
              <a:ea typeface="Calibri"/>
            </a:endParaRPr>
          </a:p>
          <a:p>
            <a:pPr indent="-382905" algn="just">
              <a:lnSpc>
                <a:spcPct val="120000"/>
              </a:lnSpc>
              <a:spcBef>
                <a:spcPts val="0"/>
              </a:spcBef>
            </a:pPr>
            <a:endParaRPr lang="fr-FR" sz="240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6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11E4A87-67F0-92C5-0A07-DA2FDF74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1" y="497654"/>
            <a:ext cx="11609859" cy="830504"/>
          </a:xfrm>
        </p:spPr>
        <p:txBody>
          <a:bodyPr lIns="91440" tIns="45720" rIns="91440" bIns="45720" anchor="ctr" anchorCtr="0">
            <a:normAutofit/>
          </a:bodyPr>
          <a:lstStyle/>
          <a:p>
            <a:r>
              <a:rPr lang="fr-FR" sz="4550">
                <a:latin typeface="Calibri"/>
                <a:cs typeface="Calibri"/>
              </a:rPr>
              <a:t>Tableau de correspondance des épreuves Route</a:t>
            </a:r>
            <a:endParaRPr lang="fr-FR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0E8C259-A068-146E-E668-D41EC1584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32290"/>
              </p:ext>
            </p:extLst>
          </p:nvPr>
        </p:nvGraphicFramePr>
        <p:xfrm>
          <a:off x="1163052" y="1253290"/>
          <a:ext cx="9798896" cy="469814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966185">
                  <a:extLst>
                    <a:ext uri="{9D8B030D-6E8A-4147-A177-3AD203B41FA5}">
                      <a16:colId xmlns:a16="http://schemas.microsoft.com/office/drawing/2014/main" val="3834725468"/>
                    </a:ext>
                  </a:extLst>
                </a:gridCol>
                <a:gridCol w="4832711">
                  <a:extLst>
                    <a:ext uri="{9D8B030D-6E8A-4147-A177-3AD203B41FA5}">
                      <a16:colId xmlns:a16="http://schemas.microsoft.com/office/drawing/2014/main" val="333447858"/>
                    </a:ext>
                  </a:extLst>
                </a:gridCol>
              </a:tblGrid>
              <a:tr h="41258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En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En 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2755076"/>
                  </a:ext>
                </a:extLst>
              </a:tr>
              <a:tr h="41258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Elite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Elite /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Elite Open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11493"/>
                  </a:ext>
                </a:extLst>
              </a:tr>
              <a:tr h="41258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1-2-3 + J + PCO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Elite - Open – Access </a:t>
                      </a:r>
                      <a:r>
                        <a:rPr lang="fr-FR" sz="2000" u="sng" dirty="0"/>
                        <a:t>ou</a:t>
                      </a:r>
                      <a:r>
                        <a:rPr lang="fr-FR" sz="2000" u="none" dirty="0"/>
                        <a:t> Elite</a:t>
                      </a:r>
                      <a:r>
                        <a:rPr lang="fr-FR" sz="2000" dirty="0"/>
                        <a:t> - Open</a:t>
                      </a:r>
                      <a:endParaRPr lang="en-US" u="sng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657050"/>
                  </a:ext>
                </a:extLst>
              </a:tr>
              <a:tr h="54567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2-3 + J + PCO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Open 1-2-3 (+ Access) </a:t>
                      </a:r>
                      <a:r>
                        <a:rPr lang="fr-FR" sz="2000" u="sng" dirty="0"/>
                        <a:t>ou</a:t>
                      </a:r>
                      <a:r>
                        <a:rPr lang="fr-FR" sz="2000" dirty="0"/>
                        <a:t> Open 1-2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77503"/>
                  </a:ext>
                </a:extLst>
              </a:tr>
              <a:tr h="53236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3 + J + PCO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Open 2-3 (+ Access) </a:t>
                      </a:r>
                      <a:r>
                        <a:rPr lang="fr-FR" sz="2000" u="sng" dirty="0"/>
                        <a:t>ou</a:t>
                      </a:r>
                      <a:r>
                        <a:rPr lang="fr-FR" sz="2000" dirty="0"/>
                        <a:t> Open 3 (+ Access)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654051"/>
                  </a:ext>
                </a:extLst>
              </a:tr>
              <a:tr h="73200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err="1"/>
                        <a:t>Pass'Cyclisme</a:t>
                      </a:r>
                      <a:endParaRPr lang="fr-FR"/>
                    </a:p>
                    <a:p>
                      <a:pPr lvl="0" algn="ctr">
                        <a:buNone/>
                      </a:pPr>
                      <a:r>
                        <a:rPr lang="fr-FR" sz="2000" dirty="0"/>
                        <a:t>D1-D2-D3-D4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Access</a:t>
                      </a:r>
                      <a:endParaRPr lang="fr-FR" dirty="0"/>
                    </a:p>
                    <a:p>
                      <a:pPr lvl="0" algn="ctr">
                        <a:buNone/>
                      </a:pPr>
                      <a:r>
                        <a:rPr lang="fr-FR" sz="2000" dirty="0"/>
                        <a:t>1-2-3-4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92429"/>
                  </a:ext>
                </a:extLst>
              </a:tr>
              <a:tr h="41258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Juniors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U19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74833"/>
                  </a:ext>
                </a:extLst>
              </a:tr>
              <a:tr h="41258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Cadets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U17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373707"/>
                  </a:ext>
                </a:extLst>
              </a:tr>
              <a:tr h="41258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Minimes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U15</a:t>
                      </a:r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186551"/>
                  </a:ext>
                </a:extLst>
              </a:tr>
              <a:tr h="41258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Ecoles de vélo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2000" dirty="0"/>
                        <a:t>U7 à U15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95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42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6DEAE3-C713-C8D4-0AAF-1BEFB73B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>
            <a:normAutofit/>
          </a:bodyPr>
          <a:lstStyle/>
          <a:p>
            <a:r>
              <a:rPr lang="en-US" sz="4550">
                <a:latin typeface="Calibri"/>
                <a:ea typeface="Calibri"/>
                <a:cs typeface="Calibri"/>
              </a:rPr>
              <a:t>Tableau de </a:t>
            </a:r>
            <a:r>
              <a:rPr lang="en-US" sz="4550" err="1">
                <a:latin typeface="Calibri"/>
                <a:ea typeface="Calibri"/>
                <a:cs typeface="Calibri"/>
              </a:rPr>
              <a:t>correspondance</a:t>
            </a:r>
            <a:r>
              <a:rPr lang="en-US" sz="4550">
                <a:latin typeface="Calibri"/>
                <a:ea typeface="Calibri"/>
                <a:cs typeface="Calibri"/>
              </a:rPr>
              <a:t> BMX-VTT-CX-</a:t>
            </a:r>
            <a:r>
              <a:rPr lang="en-US" sz="4550" err="1">
                <a:latin typeface="Calibri"/>
                <a:ea typeface="Calibri"/>
                <a:cs typeface="Calibri"/>
              </a:rPr>
              <a:t>Piste</a:t>
            </a:r>
            <a:r>
              <a:rPr lang="en-US" sz="4550">
                <a:latin typeface="Calibri"/>
                <a:ea typeface="Calibri"/>
                <a:cs typeface="Calibri"/>
              </a:rPr>
              <a:t>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75074-C4B5-228F-B1FF-5B88F6A4BE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endParaRPr lang="en-US" sz="2400">
              <a:latin typeface="Calibri"/>
              <a:ea typeface="Calibri"/>
              <a:cs typeface="Calibri"/>
            </a:endParaRPr>
          </a:p>
          <a:p>
            <a:endParaRPr lang="en-US" sz="2400">
              <a:latin typeface="Calibri"/>
              <a:ea typeface="Calibri"/>
              <a:cs typeface="Calibri"/>
            </a:endParaRPr>
          </a:p>
          <a:p>
            <a:endParaRPr lang="en-US" sz="2400">
              <a:latin typeface="Calibri"/>
              <a:ea typeface="Calibri"/>
              <a:cs typeface="Calibri"/>
            </a:endParaRPr>
          </a:p>
          <a:p>
            <a:endParaRPr lang="en-US" sz="2400">
              <a:latin typeface="Calibri"/>
              <a:ea typeface="Calibri"/>
              <a:cs typeface="Calibri"/>
            </a:endParaRPr>
          </a:p>
          <a:p>
            <a:endParaRPr lang="en-US" sz="2400">
              <a:latin typeface="Calibri"/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BMX – VTT – Cyclo-cross – </a:t>
            </a:r>
            <a:r>
              <a:rPr lang="en-US" sz="2400" dirty="0" err="1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Piste</a:t>
            </a:r>
            <a:r>
              <a:rPr lang="en-US" sz="2400" dirty="0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 : </a:t>
            </a:r>
            <a:r>
              <a:rPr lang="en-US" sz="2400" dirty="0" err="1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Aucun</a:t>
            </a:r>
            <a:r>
              <a:rPr lang="en-US" sz="2400" dirty="0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changement</a:t>
            </a:r>
            <a:r>
              <a:rPr lang="en-US" sz="2400" dirty="0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en-US" sz="2400" dirty="0" err="1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compétition</a:t>
            </a:r>
            <a:r>
              <a:rPr lang="en-US" sz="2400" dirty="0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 par </a:t>
            </a:r>
            <a:r>
              <a:rPr lang="en-US" sz="2400" dirty="0" err="1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niveau</a:t>
            </a:r>
            <a:r>
              <a:rPr lang="en-US" sz="2400" dirty="0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d'âge</a:t>
            </a:r>
            <a:r>
              <a:rPr lang="en-US" sz="2400" dirty="0">
                <a:solidFill>
                  <a:srgbClr val="002B5C"/>
                </a:solidFill>
                <a:latin typeface="Calibri"/>
                <a:ea typeface="Calibri"/>
                <a:cs typeface="Calibri"/>
              </a:rPr>
              <a:t>).</a:t>
            </a:r>
          </a:p>
          <a:p>
            <a:endParaRPr lang="en-US" sz="2400" dirty="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2182ECB7-7B24-BCE6-0D7E-AC2ED5079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93579"/>
              </p:ext>
            </p:extLst>
          </p:nvPr>
        </p:nvGraphicFramePr>
        <p:xfrm>
          <a:off x="1905579" y="1455439"/>
          <a:ext cx="8168640" cy="110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4076751139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3964733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BMX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VTT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423049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4DE5992-35BA-612E-5AEB-54C12B572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530463"/>
              </p:ext>
            </p:extLst>
          </p:nvPr>
        </p:nvGraphicFramePr>
        <p:xfrm>
          <a:off x="1905578" y="2738300"/>
          <a:ext cx="8168640" cy="110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4076751139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3964733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CYCLO-CROSS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423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3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3D5E83A-C180-F5CF-3333-FFB4A656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test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DED81C-51C0-B8B3-68E0-C473CE05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BMX LICENCES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BEEE7C-0D5F-46B8-A93F-01F14B6C8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699A6E-803A-B60E-065E-E7D016FC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608"/>
            <a:ext cx="12288416" cy="566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16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EDF3DC9-6079-E8A2-B498-ED9D532CA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3727" y="1398522"/>
            <a:ext cx="8557414" cy="3480053"/>
          </a:xfrm>
        </p:spPr>
        <p:txBody>
          <a:bodyPr lIns="91440" tIns="45720" rIns="91440" bIns="45720" anchor="ctr" anchorCtr="0"/>
          <a:lstStyle/>
          <a:p>
            <a:r>
              <a:rPr lang="fr-FR" sz="6000" b="1">
                <a:cs typeface="Calibri"/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86049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id="{54F52816-1ACF-8C96-298B-0C349B7E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317" y="537522"/>
            <a:ext cx="5139489" cy="58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4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id="{AF62D145-CE9F-229E-63FB-96C68851C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944405"/>
            <a:ext cx="7934325" cy="29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2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id="{B47F8FA7-6C6A-6A27-EF51-7A196361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1722"/>
            <a:ext cx="11277600" cy="36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801AB5-935B-7C1C-2206-1A18EEF6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67933"/>
            <a:ext cx="6337300" cy="35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1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9F4215E-D302-75D3-D99E-3A0949FE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786569"/>
            <a:ext cx="11493500" cy="308776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FBE7D07-B719-AF56-10FA-C53E89A03F42}"/>
              </a:ext>
            </a:extLst>
          </p:cNvPr>
          <p:cNvSpPr txBox="1"/>
          <p:nvPr/>
        </p:nvSpPr>
        <p:spPr>
          <a:xfrm>
            <a:off x="6953250" y="3873500"/>
            <a:ext cx="190500" cy="317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5800"/>
              </a:lnSpc>
              <a:spcBef>
                <a:spcPts val="0"/>
              </a:spcBef>
            </a:pPr>
            <a:endParaRPr lang="fr-FR" sz="6700" b="1">
              <a:solidFill>
                <a:schemeClr val="bg1"/>
              </a:solidFill>
              <a:latin typeface="Bison DemiBold" pitchFamily="2" charset="77"/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325B1540-4970-BA6B-92F5-3A97A8AB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094149"/>
            <a:ext cx="4445000" cy="485802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DF9980FD-58A2-AC44-439D-F8C62E9CD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3" y="4862513"/>
            <a:ext cx="26574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433454FB-424F-616F-C909-854E3A869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1898474"/>
            <a:ext cx="7073900" cy="30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1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2630EF9-BE81-E6B2-D694-C547A7E3E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617241"/>
            <a:ext cx="10871200" cy="4112217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652168D7-6A5C-BF1B-4FBB-20863FB6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5036732"/>
            <a:ext cx="3797300" cy="454835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E92A7599-F4CD-5A23-6FE1-0DC29C9A8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0" y="5629688"/>
            <a:ext cx="5410200" cy="4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72108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FFC 2022">
  <a:themeElements>
    <a:clrScheme name="FFC 1">
      <a:dk1>
        <a:srgbClr val="002B5C"/>
      </a:dk1>
      <a:lt1>
        <a:srgbClr val="FFFFFF"/>
      </a:lt1>
      <a:dk2>
        <a:srgbClr val="014285"/>
      </a:dk2>
      <a:lt2>
        <a:srgbClr val="E7E6E6"/>
      </a:lt2>
      <a:accent1>
        <a:srgbClr val="D7313F"/>
      </a:accent1>
      <a:accent2>
        <a:srgbClr val="01599C"/>
      </a:accent2>
      <a:accent3>
        <a:srgbClr val="014285"/>
      </a:accent3>
      <a:accent4>
        <a:srgbClr val="FFC000"/>
      </a:accent4>
      <a:accent5>
        <a:srgbClr val="5B9BD5"/>
      </a:accent5>
      <a:accent6>
        <a:srgbClr val="70AD47"/>
      </a:accent6>
      <a:hlink>
        <a:srgbClr val="D7313F"/>
      </a:hlink>
      <a:folHlink>
        <a:srgbClr val="8A212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0000" tIns="45720" rIns="91440" bIns="45720" rtlCol="0" anchor="ctr">
        <a:noAutofit/>
      </a:bodyPr>
      <a:lstStyle>
        <a:defPPr algn="l">
          <a:lnSpc>
            <a:spcPts val="5800"/>
          </a:lnSpc>
          <a:spcBef>
            <a:spcPts val="0"/>
          </a:spcBef>
          <a:defRPr sz="6700" b="1" dirty="0" smtClean="0">
            <a:solidFill>
              <a:schemeClr val="bg1"/>
            </a:solidFill>
            <a:latin typeface="Bison DemiBold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EBC8610B-4B63-42C8-B0B6-3CC3D01CFB63}" vid="{44593D1D-87ED-4AFE-9194-51674DE33E10}"/>
    </a:ext>
  </a:extLst>
</a:theme>
</file>

<file path=ppt/theme/theme2.xml><?xml version="1.0" encoding="utf-8"?>
<a:theme xmlns:a="http://schemas.openxmlformats.org/drawingml/2006/main" name="FFC_TemplatePPT_16_9">
  <a:themeElements>
    <a:clrScheme name="FFC 1">
      <a:dk1>
        <a:srgbClr val="002B5C"/>
      </a:dk1>
      <a:lt1>
        <a:srgbClr val="FFFFFF"/>
      </a:lt1>
      <a:dk2>
        <a:srgbClr val="014285"/>
      </a:dk2>
      <a:lt2>
        <a:srgbClr val="E7E6E6"/>
      </a:lt2>
      <a:accent1>
        <a:srgbClr val="D7313F"/>
      </a:accent1>
      <a:accent2>
        <a:srgbClr val="01599C"/>
      </a:accent2>
      <a:accent3>
        <a:srgbClr val="014285"/>
      </a:accent3>
      <a:accent4>
        <a:srgbClr val="FFC000"/>
      </a:accent4>
      <a:accent5>
        <a:srgbClr val="5B9BD5"/>
      </a:accent5>
      <a:accent6>
        <a:srgbClr val="70AD47"/>
      </a:accent6>
      <a:hlink>
        <a:srgbClr val="D7313F"/>
      </a:hlink>
      <a:folHlink>
        <a:srgbClr val="8A212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0000" tIns="45720" rIns="91440" bIns="45720" rtlCol="0" anchor="ctr">
        <a:noAutofit/>
      </a:bodyPr>
      <a:lstStyle>
        <a:defPPr algn="l">
          <a:lnSpc>
            <a:spcPts val="5800"/>
          </a:lnSpc>
          <a:spcBef>
            <a:spcPts val="0"/>
          </a:spcBef>
          <a:defRPr sz="6700" b="1" dirty="0" smtClean="0">
            <a:solidFill>
              <a:schemeClr val="bg1"/>
            </a:solidFill>
            <a:latin typeface="Bison DemiBold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7AF6CA74BFF64C9D063857B8FD4B6D" ma:contentTypeVersion="16" ma:contentTypeDescription="Crée un document." ma:contentTypeScope="" ma:versionID="b41c743aad09c755618d8cd518c1c41b">
  <xsd:schema xmlns:xsd="http://www.w3.org/2001/XMLSchema" xmlns:xs="http://www.w3.org/2001/XMLSchema" xmlns:p="http://schemas.microsoft.com/office/2006/metadata/properties" xmlns:ns2="27363907-5205-420e-b7b3-019ed0531f69" xmlns:ns3="1b408825-db50-4417-9049-a6c8a8025593" targetNamespace="http://schemas.microsoft.com/office/2006/metadata/properties" ma:root="true" ma:fieldsID="ae24c5146c62971214219ba97693cb19" ns2:_="" ns3:_="">
    <xsd:import namespace="27363907-5205-420e-b7b3-019ed0531f69"/>
    <xsd:import namespace="1b408825-db50-4417-9049-a6c8a80255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63907-5205-420e-b7b3-019ed0531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280fcc5-292e-4434-b62d-1fa613362d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08825-db50-4417-9049-a6c8a802559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5b549f6-fe05-4b27-a211-0e385d4c0093}" ma:internalName="TaxCatchAll" ma:showField="CatchAllData" ma:web="1b408825-db50-4417-9049-a6c8a8025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408825-db50-4417-9049-a6c8a8025593" xsi:nil="true"/>
    <lcf76f155ced4ddcb4097134ff3c332f xmlns="27363907-5205-420e-b7b3-019ed0531f6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86FDB9-80EF-48C6-8668-FA3613DCADAF}">
  <ds:schemaRefs>
    <ds:schemaRef ds:uri="1b408825-db50-4417-9049-a6c8a8025593"/>
    <ds:schemaRef ds:uri="27363907-5205-420e-b7b3-019ed0531f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3806FE-47CD-4F68-BECA-7E07AA4FDFB2}">
  <ds:schemaRefs>
    <ds:schemaRef ds:uri="1b408825-db50-4417-9049-a6c8a8025593"/>
    <ds:schemaRef ds:uri="27363907-5205-420e-b7b3-019ed0531f69"/>
    <ds:schemaRef ds:uri="8a8e1db4-40e4-47e5-b26c-535462e38c05"/>
    <ds:schemaRef ds:uri="ebf04348-0a87-4180-b712-0ad89fade3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F6E5D1-15C7-4202-AB3A-556A0739AE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FFC 2022</Template>
  <TotalTime>181</TotalTime>
  <Words>643</Words>
  <Application>Microsoft Office PowerPoint</Application>
  <PresentationFormat>Grand écran</PresentationFormat>
  <Paragraphs>106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Agency FB</vt:lpstr>
      <vt:lpstr>Arial</vt:lpstr>
      <vt:lpstr>Bison DemiBold</vt:lpstr>
      <vt:lpstr>Calibri</vt:lpstr>
      <vt:lpstr>Wingdings</vt:lpstr>
      <vt:lpstr>Présentation FFC 2022</vt:lpstr>
      <vt:lpstr>FFC_TemplatePPT_16_9</vt:lpstr>
      <vt:lpstr>REUNION D'INFORMATIONS AUPRES DES CLUBS LIGERIENS  REFORME DES LICENCES ET DES ACTIVITES  </vt:lpstr>
      <vt:lpstr>PROGRAMME DE LA REUNION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Carte d'identité pluridisciplinaire</vt:lpstr>
      <vt:lpstr>Présentation PowerPoint</vt:lpstr>
      <vt:lpstr>Présentation PowerPoint</vt:lpstr>
      <vt:lpstr>Carte d’identité sportive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L’ORGANISATION DES EPREUVES en 2023</vt:lpstr>
      <vt:lpstr>Tableau de correspondance des épreuves Route</vt:lpstr>
      <vt:lpstr>Tableau de correspondance BMX-VTT-CX-Piste </vt:lpstr>
      <vt:lpstr>BMX LICENCES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2021-2022</dc:title>
  <dc:creator>Christophe XHONNEUX</dc:creator>
  <cp:lastModifiedBy>Romain VERGEREAU</cp:lastModifiedBy>
  <cp:revision>30</cp:revision>
  <cp:lastPrinted>2022-01-18T16:32:21Z</cp:lastPrinted>
  <dcterms:created xsi:type="dcterms:W3CDTF">2021-11-12T13:37:02Z</dcterms:created>
  <dcterms:modified xsi:type="dcterms:W3CDTF">2022-09-26T18:43:14Z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0x010100D37AF6CA74BFF64C9D063857B8FD4B6D</vt:lpwstr>
  </property>
  <property fmtid="{D5CDD505-2E9C-101B-9397-08002B2CF9AE}" pid="3" name="MediaServiceImageTags">
    <vt:lpwstr/>
  </property>
</Properties>
</file>